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63" r:id="rId2"/>
    <p:sldId id="445" r:id="rId3"/>
    <p:sldId id="448" r:id="rId4"/>
    <p:sldId id="459" r:id="rId5"/>
    <p:sldId id="464" r:id="rId6"/>
    <p:sldId id="456" r:id="rId7"/>
    <p:sldId id="457" r:id="rId8"/>
    <p:sldId id="458" r:id="rId9"/>
    <p:sldId id="455" r:id="rId10"/>
    <p:sldId id="466" r:id="rId11"/>
    <p:sldId id="470" r:id="rId12"/>
    <p:sldId id="471" r:id="rId13"/>
    <p:sldId id="472" r:id="rId14"/>
    <p:sldId id="454" r:id="rId15"/>
    <p:sldId id="467" r:id="rId16"/>
    <p:sldId id="322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C54A0"/>
    <a:srgbClr val="0074BB"/>
    <a:srgbClr val="BBBDC0"/>
    <a:srgbClr val="3A3A3A"/>
    <a:srgbClr val="AFAEAE"/>
    <a:srgbClr val="CFCFCF"/>
    <a:srgbClr val="D25757"/>
    <a:srgbClr val="79818C"/>
    <a:srgbClr val="006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>
        <p:scale>
          <a:sx n="112" d="100"/>
          <a:sy n="112" d="100"/>
        </p:scale>
        <p:origin x="55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7CEDF-2B8D-4434-AD34-3D2BD1EE49C4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01BB3-C084-4CDF-840C-8FE21EBE8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91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79CA8-C20C-41F1-8626-6E642B32C147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7C167-6CC8-478E-9A9C-811491679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4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0D8EE-3FC3-BC4C-9604-1D14C0DC8C0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054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0D8EE-3FC3-BC4C-9604-1D14C0DC8C0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70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0D8EE-3FC3-BC4C-9604-1D14C0DC8C0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98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0D8EE-3FC3-BC4C-9604-1D14C0DC8C0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7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0D8EE-3FC3-BC4C-9604-1D14C0DC8C0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18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0D8EE-3FC3-BC4C-9604-1D14C0DC8C0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6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0D8EE-3FC3-BC4C-9604-1D14C0DC8C0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6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0D8EE-3FC3-BC4C-9604-1D14C0DC8C0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1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0D8EE-3FC3-BC4C-9604-1D14C0DC8C0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823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0D8EE-3FC3-BC4C-9604-1D14C0DC8C0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62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0D8EE-3FC3-BC4C-9604-1D14C0DC8C0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0D8EE-3FC3-BC4C-9604-1D14C0DC8C0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97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0D8EE-3FC3-BC4C-9604-1D14C0DC8C0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60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0D8EE-3FC3-BC4C-9604-1D14C0DC8C0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4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410B0D-E635-70D3-7397-4942BEA9E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1533864-1E74-5332-3753-08A2CD587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763584-B627-2876-74AA-06782353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B1707A-934D-7A78-857F-63140699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535D0C-53BA-9BA8-4043-C9AABC71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1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DD9E7A-12FB-54DC-0B72-D07224BD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CDDE77-335C-FEF4-58E9-CEA787F4D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EF3B52-2C8F-201B-EDC7-B50513B3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DCE1AC-86E5-89F7-16C2-28B32AEB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C41E78-8A4F-4F2E-17A8-C358325C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4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9B258D8-70FC-2872-4AFA-F5BA7EE39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2CE2A63-721D-27A3-5A35-F8FBD7053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E60D2C-D4C7-EB23-F1B4-6D0CB64E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24B547-AA33-DCC9-D6F9-657A5AE99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82590B-A379-F979-9656-53931A9DF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1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E5FA8-02D1-4550-57E3-0C5001E7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32AAFB-95B8-7CAB-6F43-F466743D5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C317B6-553F-73B7-8D27-A6959704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A186A1-04F5-90FE-7C74-7DE40E28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2BA06F-7E90-92F3-8C3B-6551EAA1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0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8F8288-1F2C-5889-B264-11F10525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0C7E5C-474A-53B6-A1FD-C9F6E3D31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CE551A-93A0-B8BA-61FA-2753C6E3E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938FC1-08A8-41BD-F9B0-27C4DE77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E2EB3F-07A2-9F11-89DD-F69F1BDC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6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C124A6-EDF0-70D1-AC6F-38261DAE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F69788-0406-92B7-3C68-1F3EEC868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E8879D-49C6-ABAA-5936-979D3ECE4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FBA56AD-444F-5F75-EFAD-B7297556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345EAA-153B-EA77-F07D-CF2C2EA8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8DC3B0-45FA-8B5E-F9B1-9AAE2D57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5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014923-658C-3FC4-AC7D-353382244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FACC89-CDC2-D3DB-EDFB-56EF9FA27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0FAFA29-A0AA-6D6F-8B27-3E886C1D8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877E966-4438-C5CC-D7F0-F3B284495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A2CE8EE-9E02-8A6D-1165-7218A52BB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8748A12-0587-36E0-D8B6-50DDF4E9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1079221-862A-82F3-C624-624DB9AC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D972BE7-CEA6-B111-EA08-EB82A02A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0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828CA-F1FA-9F22-A700-CB236BD8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85EC58F-1358-ED72-69A1-4B148872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00803BE-8D04-CAAE-8B7F-0DEA689E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2F8EB2D-3DDD-68B0-01D4-81ABC6D3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7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86A5803-231C-8BB6-670D-C7E98761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8383DAC-02A6-C9DA-FAE4-4AC4BE63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DB79EF-8440-D48C-4DE0-CAB4728D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7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6DC447-AF42-1546-B05D-B2D8D5D5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BFB9E3-48D3-1FA8-F702-CD54A3141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DEC3286-292C-923F-73D8-AF0840A24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2736F2-F337-89CE-9520-5F6C98E9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7BC115-1F67-B48B-2B3F-7CE492F0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9AC133-1A4A-174D-6172-9C2D9FAF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0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821E17-EAF2-8BE7-14E7-6FF7D005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05D0FED-5200-D8DD-F533-85523EA56E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C07903-34DA-C784-B362-72BE26B80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91B72A2-BACD-623C-A85B-26C018F9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FD30-BDA8-4F86-A3EF-BC94C297336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59B21D-D4B1-DE51-C03A-8AED6DDE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808AF4-C094-A065-64E6-FD2AFE03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1C7D69-D091-6F2A-024F-1FC98DDF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165795-ADE0-B0EB-6125-0A268BEF4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4DB0EC-C45D-1995-5BA6-A9D1D0224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FD30-BDA8-4F86-A3EF-BC94C297336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5C78E8-CD98-C579-0ACE-D21A19750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493775-E4E3-75EC-DA96-238A466D4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8F849-BCE6-48DF-806A-75221254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3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im-exam.ru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hyperlink" Target="https://nok-nark.ru/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n.prokopeva@nopriz.ru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://spk.nopriz.ru/" TargetMode="External"/><Relationship Id="rId4" Type="http://schemas.openxmlformats.org/officeDocument/2006/relationships/hyperlink" Target="http://nopriz.ru/" TargetMode="Externa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17739" y="-14666"/>
            <a:ext cx="4673979" cy="4582692"/>
          </a:xfrm>
          <a:prstGeom prst="rect">
            <a:avLst/>
          </a:prstGeom>
          <a:solidFill>
            <a:srgbClr val="00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92952" y="1099671"/>
            <a:ext cx="45541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отраслевой системы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  <a:endParaRPr lang="ru-RU" sz="4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559669"/>
            <a:ext cx="3017739" cy="3032108"/>
          </a:xfrm>
          <a:prstGeom prst="rect">
            <a:avLst/>
          </a:prstGeom>
          <a:solidFill>
            <a:srgbClr val="ED1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90953" y="4572894"/>
            <a:ext cx="1740268" cy="1623873"/>
          </a:xfrm>
          <a:prstGeom prst="rect">
            <a:avLst/>
          </a:prstGeom>
          <a:solidFill>
            <a:srgbClr val="00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3E064C0-CB76-2FA2-16C9-80F47EA5B135}"/>
              </a:ext>
            </a:extLst>
          </p:cNvPr>
          <p:cNvSpPr/>
          <p:nvPr/>
        </p:nvSpPr>
        <p:spPr>
          <a:xfrm>
            <a:off x="2878515" y="6201635"/>
            <a:ext cx="21057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17.04.2025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г., 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5883" y="4822076"/>
            <a:ext cx="6529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6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Прокопьева Надежда Александровна</a:t>
            </a:r>
            <a:r>
              <a:rPr lang="ru-RU" sz="2000" b="1" dirty="0">
                <a:solidFill>
                  <a:srgbClr val="006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ru-RU" sz="2000" b="1" i="1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аппарата </a:t>
            </a:r>
            <a:r>
              <a:rPr lang="ru-RU" sz="2000" b="1" i="1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НОПРИЗ</a:t>
            </a:r>
            <a:endParaRPr lang="ru-RU" sz="2000" b="1" i="1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17739" y="4568026"/>
            <a:ext cx="2340984" cy="2289974"/>
          </a:xfrm>
          <a:prstGeom prst="rect">
            <a:avLst/>
          </a:prstGeom>
          <a:solidFill>
            <a:srgbClr val="BBB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312264" y="5256276"/>
            <a:ext cx="176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98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www.nopriz.ru </a:t>
            </a:r>
            <a:endParaRPr lang="ru-RU" dirty="0" smtClean="0">
              <a:solidFill>
                <a:srgbClr val="798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3E064C0-CB76-2FA2-16C9-80F47EA5B135}"/>
              </a:ext>
            </a:extLst>
          </p:cNvPr>
          <p:cNvSpPr/>
          <p:nvPr/>
        </p:nvSpPr>
        <p:spPr>
          <a:xfrm>
            <a:off x="3229516" y="5950545"/>
            <a:ext cx="19174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798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мая 2025 года,</a:t>
            </a:r>
          </a:p>
          <a:p>
            <a:pPr algn="ctr"/>
            <a:r>
              <a:rPr lang="ru-RU" sz="1300" dirty="0">
                <a:solidFill>
                  <a:srgbClr val="798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300" dirty="0" smtClean="0">
                <a:solidFill>
                  <a:srgbClr val="798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Ростов-на-Дону</a:t>
            </a:r>
            <a:endParaRPr lang="ru-RU" sz="1300" dirty="0">
              <a:solidFill>
                <a:srgbClr val="798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441" y="1744121"/>
            <a:ext cx="27020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вопросы цифровизации архитектурно-строительного проектирования и инженерных изысканий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33872" r="20515" b="37435"/>
          <a:stretch/>
        </p:blipFill>
        <p:spPr>
          <a:xfrm>
            <a:off x="9816351" y="5818079"/>
            <a:ext cx="2234659" cy="9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attern_right.png" descr="pattern_right.png"/>
          <p:cNvPicPr>
            <a:picLocks noChangeAspect="1"/>
          </p:cNvPicPr>
          <p:nvPr/>
        </p:nvPicPr>
        <p:blipFill rotWithShape="1">
          <a:blip r:embed="rId3"/>
          <a:srcRect l="44566" t="861" r="-1070" b="30083"/>
          <a:stretch/>
        </p:blipFill>
        <p:spPr>
          <a:xfrm rot="10800000">
            <a:off x="8244750" y="-24717"/>
            <a:ext cx="3914297" cy="687035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Прямоугольник 40"/>
          <p:cNvSpPr/>
          <p:nvPr/>
        </p:nvSpPr>
        <p:spPr>
          <a:xfrm>
            <a:off x="0" y="0"/>
            <a:ext cx="12192000" cy="1132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51295" y="-7233"/>
            <a:ext cx="10562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kern="9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Функциональная карта ПС </a:t>
            </a:r>
          </a:p>
          <a:p>
            <a:pPr algn="ctr"/>
            <a:r>
              <a:rPr lang="ru-RU" sz="2300" b="1" kern="9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«Специалист в сфере информационного моделирования в строительстве»* (вступил в силу с 01.03.2025)**</a:t>
            </a:r>
            <a:endParaRPr lang="ru-RU" sz="2300" b="1" kern="900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0" y="-19504"/>
            <a:ext cx="936631" cy="1271657"/>
            <a:chOff x="1284101" y="340071"/>
            <a:chExt cx="701531" cy="65739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567727" y="340071"/>
              <a:ext cx="417905" cy="4238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284101" y="486701"/>
              <a:ext cx="283626" cy="277248"/>
            </a:xfrm>
            <a:prstGeom prst="rect">
              <a:avLst/>
            </a:prstGeom>
            <a:solidFill>
              <a:srgbClr val="ED1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D1A24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397592" y="755891"/>
              <a:ext cx="172822" cy="187516"/>
            </a:xfrm>
            <a:prstGeom prst="rect">
              <a:avLst/>
            </a:prstGeom>
            <a:solidFill>
              <a:srgbClr val="0060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563700" y="757226"/>
              <a:ext cx="203939" cy="240242"/>
            </a:xfrm>
            <a:prstGeom prst="rect">
              <a:avLst/>
            </a:prstGeom>
            <a:solidFill>
              <a:srgbClr val="BB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1607332" y="147578"/>
            <a:ext cx="409479" cy="312821"/>
            <a:chOff x="11842098" y="6461882"/>
            <a:chExt cx="259150" cy="312821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1853365" y="6486271"/>
              <a:ext cx="247883" cy="264044"/>
            </a:xfrm>
            <a:prstGeom prst="rect">
              <a:avLst/>
            </a:prstGeom>
            <a:solidFill>
              <a:srgbClr val="798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4" name="Номер слайда 11"/>
            <p:cNvSpPr txBox="1">
              <a:spLocks/>
            </p:cNvSpPr>
            <p:nvPr/>
          </p:nvSpPr>
          <p:spPr>
            <a:xfrm>
              <a:off x="11842098" y="6461882"/>
              <a:ext cx="256234" cy="31282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ru-RU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10" y="5810543"/>
            <a:ext cx="1613331" cy="16133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3299" y="5701350"/>
            <a:ext cx="115788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Первая редакция профессионального стандарта была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утверждена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Минтруда России от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ноября 2020 г. N 787н</a:t>
            </a:r>
          </a:p>
          <a:p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Редакционные правки к ранее принятым квалификациям утверждены АНО «НАРК» (приказ 50/25-пр от 17.04.2025)</a:t>
            </a:r>
          </a:p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Отнесен к ведению СПК в области инженерных изысканий, </a:t>
            </a:r>
            <a:r>
              <a:rPr lang="ru-RU" sz="13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градостроительства, архитектурно-строительного проектирования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73299" y="1401599"/>
            <a:ext cx="11414035" cy="4203167"/>
            <a:chOff x="358185" y="1268801"/>
            <a:chExt cx="11414035" cy="4203167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358186" y="1268801"/>
              <a:ext cx="11414034" cy="722186"/>
              <a:chOff x="358186" y="1268801"/>
              <a:chExt cx="11414034" cy="722186"/>
            </a:xfrm>
            <a:solidFill>
              <a:srgbClr val="EAEAEA"/>
            </a:solidFill>
          </p:grpSpPr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358186" y="1268801"/>
                <a:ext cx="11414034" cy="722186"/>
              </a:xfrm>
              <a:prstGeom prst="roundRect">
                <a:avLst/>
              </a:prstGeom>
              <a:noFill/>
              <a:ln>
                <a:solidFill>
                  <a:srgbClr val="4472C4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28672" y="1303737"/>
                <a:ext cx="110635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ОТФ А (5 уровень квалификации) - Техническое сопровождение информационного моделирования объектов капитального строительства (далее - ОКС</a:t>
                </a:r>
                <a:r>
                  <a:rPr lang="ru-RU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ru-RU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358185" y="2139556"/>
              <a:ext cx="11413685" cy="732711"/>
              <a:chOff x="358185" y="2139556"/>
              <a:chExt cx="11413685" cy="732711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358185" y="2139556"/>
                <a:ext cx="11413685" cy="732711"/>
              </a:xfrm>
              <a:prstGeom prst="roundRect">
                <a:avLst/>
              </a:prstGeom>
              <a:noFill/>
              <a:ln>
                <a:solidFill>
                  <a:srgbClr val="4472C4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28672" y="2217099"/>
                <a:ext cx="110635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ОТФ В (6 уровень квалификации) - Разработка и использование структурных элементов информационной модели ОКС на этапе его жизненного </a:t>
                </a:r>
                <a:r>
                  <a:rPr lang="ru-RU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цикла.</a:t>
                </a:r>
                <a:endParaRPr lang="ru-RU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358185" y="3887050"/>
              <a:ext cx="11413685" cy="924633"/>
              <a:chOff x="358185" y="2139556"/>
              <a:chExt cx="11413685" cy="924633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358185" y="2139556"/>
                <a:ext cx="11413685" cy="732711"/>
              </a:xfrm>
              <a:prstGeom prst="roundRect">
                <a:avLst/>
              </a:prstGeom>
              <a:noFill/>
              <a:ln>
                <a:solidFill>
                  <a:srgbClr val="4472C4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28673" y="2140859"/>
                <a:ext cx="110635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ОТФ D (7 уровень квалификации) - Управление процессами информационного моделирования ОКС на этапах его жизненного </a:t>
                </a:r>
                <a:r>
                  <a:rPr lang="ru-RU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цикла.</a:t>
                </a:r>
                <a:endParaRPr lang="ru-RU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358186" y="4749782"/>
              <a:ext cx="11413684" cy="722186"/>
              <a:chOff x="358186" y="1268801"/>
              <a:chExt cx="11413684" cy="722186"/>
            </a:xfrm>
            <a:noFill/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358186" y="1268801"/>
                <a:ext cx="11413684" cy="722186"/>
              </a:xfrm>
              <a:prstGeom prst="roundRect">
                <a:avLst/>
              </a:prstGeom>
              <a:grpFill/>
              <a:ln>
                <a:solidFill>
                  <a:srgbClr val="4472C4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28672" y="1306728"/>
                <a:ext cx="11063546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ОТФ Е (7 уровень квалификации) - Управление деятельностью по внедрению, поддержке и развитию ТИМ ОКС на уровне </a:t>
                </a:r>
                <a:r>
                  <a:rPr lang="ru-RU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организации.</a:t>
                </a:r>
                <a:endParaRPr lang="ru-RU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358186" y="3021713"/>
              <a:ext cx="11404520" cy="722186"/>
              <a:chOff x="358186" y="1268801"/>
              <a:chExt cx="11404520" cy="722186"/>
            </a:xfrm>
            <a:solidFill>
              <a:srgbClr val="EAEAEA"/>
            </a:solidFill>
          </p:grpSpPr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358186" y="1268801"/>
                <a:ext cx="11404520" cy="722186"/>
              </a:xfrm>
              <a:prstGeom prst="roundRect">
                <a:avLst/>
              </a:prstGeom>
              <a:noFill/>
              <a:ln>
                <a:solidFill>
                  <a:srgbClr val="4472C4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28672" y="1303737"/>
                <a:ext cx="110635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ОТФ С (6 уровень квалификации) - Организация разработки и использования структурных элементов информационной модели ОКС на этапе его жизненного </a:t>
                </a:r>
                <a:r>
                  <a:rPr lang="ru-RU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цикла.</a:t>
                </a:r>
                <a:endParaRPr lang="ru-RU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74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256374" y="1075800"/>
            <a:ext cx="6555524" cy="4734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86" name="pattern_right.png" descr="pattern_right.png"/>
          <p:cNvPicPr>
            <a:picLocks noChangeAspect="1"/>
          </p:cNvPicPr>
          <p:nvPr/>
        </p:nvPicPr>
        <p:blipFill rotWithShape="1">
          <a:blip r:embed="rId3"/>
          <a:srcRect l="44566" t="861" r="-1070" b="30083"/>
          <a:stretch/>
        </p:blipFill>
        <p:spPr>
          <a:xfrm rot="10800000">
            <a:off x="8244750" y="-24717"/>
            <a:ext cx="3914297" cy="687035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Прямоугольник 40"/>
          <p:cNvSpPr/>
          <p:nvPr/>
        </p:nvSpPr>
        <p:spPr>
          <a:xfrm>
            <a:off x="0" y="0"/>
            <a:ext cx="12192000" cy="63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12684" y="80850"/>
            <a:ext cx="1056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kern="9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Центр оценки квалификации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0" y="-19503"/>
            <a:ext cx="936631" cy="728804"/>
            <a:chOff x="1284101" y="340071"/>
            <a:chExt cx="701531" cy="65739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567727" y="340071"/>
              <a:ext cx="417905" cy="4238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284101" y="486701"/>
              <a:ext cx="283626" cy="277248"/>
            </a:xfrm>
            <a:prstGeom prst="rect">
              <a:avLst/>
            </a:prstGeom>
            <a:solidFill>
              <a:srgbClr val="ED1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D1A24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397592" y="755891"/>
              <a:ext cx="172822" cy="187516"/>
            </a:xfrm>
            <a:prstGeom prst="rect">
              <a:avLst/>
            </a:prstGeom>
            <a:solidFill>
              <a:srgbClr val="0060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563700" y="757226"/>
              <a:ext cx="203939" cy="240242"/>
            </a:xfrm>
            <a:prstGeom prst="rect">
              <a:avLst/>
            </a:prstGeom>
            <a:solidFill>
              <a:srgbClr val="BB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1607332" y="147578"/>
            <a:ext cx="409479" cy="312821"/>
            <a:chOff x="11842098" y="6461882"/>
            <a:chExt cx="259150" cy="312821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1853365" y="6486271"/>
              <a:ext cx="247883" cy="264044"/>
            </a:xfrm>
            <a:prstGeom prst="rect">
              <a:avLst/>
            </a:prstGeom>
            <a:solidFill>
              <a:srgbClr val="798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4" name="Номер слайда 11"/>
            <p:cNvSpPr txBox="1">
              <a:spLocks/>
            </p:cNvSpPr>
            <p:nvPr/>
          </p:nvSpPr>
          <p:spPr>
            <a:xfrm>
              <a:off x="11842098" y="6461882"/>
              <a:ext cx="256234" cy="31282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ru-RU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10" y="5810543"/>
            <a:ext cx="1613331" cy="1613331"/>
          </a:xfrm>
          <a:prstGeom prst="rect">
            <a:avLst/>
          </a:prstGeom>
        </p:spPr>
      </p:pic>
      <p:sp>
        <p:nvSpPr>
          <p:cNvPr id="47" name="object 5"/>
          <p:cNvSpPr txBox="1"/>
          <p:nvPr/>
        </p:nvSpPr>
        <p:spPr>
          <a:xfrm>
            <a:off x="369596" y="1151046"/>
            <a:ext cx="6303054" cy="46429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1722755" algn="l"/>
                <a:tab pos="4110990" algn="l"/>
                <a:tab pos="5223510" algn="l"/>
              </a:tabLst>
            </a:pP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ЦОК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БИМ-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Ассоциации проводит профессиональный 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требованиями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независимой оценки квалификации (НОК)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информационному моделированию объектов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капитального строительства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итогу успешного прохождения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 выдается свидетельство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внесением в реестр Национального агентства развития квалификаций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https://nok-nark.ru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подтверждающее прохождение независимой оценки квалификации.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1722755" algn="l"/>
                <a:tab pos="4110990" algn="l"/>
                <a:tab pos="5223510" algn="l"/>
              </a:tabLst>
            </a:pPr>
            <a:endParaRPr sz="2000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независимой оценки квалификации обеспечивает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профессиональный уровень специалистов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повышает доверие заказчиков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партнеров к проектам</a:t>
            </a:r>
            <a:r>
              <a:rPr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object 6"/>
          <p:cNvGrpSpPr/>
          <p:nvPr/>
        </p:nvGrpSpPr>
        <p:grpSpPr>
          <a:xfrm>
            <a:off x="7198950" y="777394"/>
            <a:ext cx="4573270" cy="4925060"/>
            <a:chOff x="7223842" y="1244447"/>
            <a:chExt cx="4573270" cy="4925060"/>
          </a:xfrm>
        </p:grpSpPr>
        <p:pic>
          <p:nvPicPr>
            <p:cNvPr id="49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3842" y="1244447"/>
              <a:ext cx="4573045" cy="3509863"/>
            </a:xfrm>
            <a:prstGeom prst="rect">
              <a:avLst/>
            </a:prstGeom>
          </p:spPr>
        </p:pic>
        <p:pic>
          <p:nvPicPr>
            <p:cNvPr id="50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98864" y="3824033"/>
              <a:ext cx="2345308" cy="2345309"/>
            </a:xfrm>
            <a:prstGeom prst="rect">
              <a:avLst/>
            </a:prstGeom>
          </p:spPr>
        </p:pic>
      </p:grpSp>
      <p:sp>
        <p:nvSpPr>
          <p:cNvPr id="51" name="object 9"/>
          <p:cNvSpPr txBox="1"/>
          <p:nvPr/>
        </p:nvSpPr>
        <p:spPr>
          <a:xfrm>
            <a:off x="7110570" y="6202645"/>
            <a:ext cx="25761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-65" dirty="0">
                <a:solidFill>
                  <a:srgbClr val="1279BC"/>
                </a:solidFill>
                <a:uFill>
                  <a:solidFill>
                    <a:srgbClr val="1279BC"/>
                  </a:solidFill>
                </a:uFill>
                <a:latin typeface="Verdana"/>
                <a:cs typeface="Verdana"/>
                <a:hlinkClick r:id="rId8"/>
              </a:rPr>
              <a:t>https://bim-</a:t>
            </a:r>
            <a:r>
              <a:rPr sz="2000" u="sng" spc="-20" dirty="0">
                <a:solidFill>
                  <a:srgbClr val="1279BC"/>
                </a:solidFill>
                <a:uFill>
                  <a:solidFill>
                    <a:srgbClr val="1279BC"/>
                  </a:solidFill>
                </a:uFill>
                <a:latin typeface="Verdana"/>
                <a:cs typeface="Verdana"/>
                <a:hlinkClick r:id="rId8"/>
              </a:rPr>
              <a:t>exam.ru</a:t>
            </a:r>
            <a:endParaRPr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658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attern_right.png" descr="pattern_right.png"/>
          <p:cNvPicPr>
            <a:picLocks noChangeAspect="1"/>
          </p:cNvPicPr>
          <p:nvPr/>
        </p:nvPicPr>
        <p:blipFill rotWithShape="1">
          <a:blip r:embed="rId3"/>
          <a:srcRect l="44566" t="861" r="-1070" b="30083"/>
          <a:stretch/>
        </p:blipFill>
        <p:spPr>
          <a:xfrm rot="10800000">
            <a:off x="8244750" y="-24717"/>
            <a:ext cx="3914297" cy="687035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Прямоугольник 40"/>
          <p:cNvSpPr/>
          <p:nvPr/>
        </p:nvSpPr>
        <p:spPr>
          <a:xfrm>
            <a:off x="0" y="0"/>
            <a:ext cx="12192000" cy="63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12684" y="80850"/>
            <a:ext cx="1056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kern="900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Экзаменационные центры</a:t>
            </a:r>
            <a:endParaRPr lang="ru-RU" sz="2600" b="1" kern="900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0" y="-19503"/>
            <a:ext cx="936631" cy="764006"/>
            <a:chOff x="1284101" y="340071"/>
            <a:chExt cx="701531" cy="65739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567727" y="340071"/>
              <a:ext cx="417905" cy="4238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284101" y="486701"/>
              <a:ext cx="283626" cy="277248"/>
            </a:xfrm>
            <a:prstGeom prst="rect">
              <a:avLst/>
            </a:prstGeom>
            <a:solidFill>
              <a:srgbClr val="ED1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D1A24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397592" y="755891"/>
              <a:ext cx="172822" cy="187516"/>
            </a:xfrm>
            <a:prstGeom prst="rect">
              <a:avLst/>
            </a:prstGeom>
            <a:solidFill>
              <a:srgbClr val="0060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563700" y="757226"/>
              <a:ext cx="203939" cy="240242"/>
            </a:xfrm>
            <a:prstGeom prst="rect">
              <a:avLst/>
            </a:prstGeom>
            <a:solidFill>
              <a:srgbClr val="BB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1607332" y="147578"/>
            <a:ext cx="409479" cy="312821"/>
            <a:chOff x="11842098" y="6461882"/>
            <a:chExt cx="259150" cy="312821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1853365" y="6486271"/>
              <a:ext cx="247883" cy="264044"/>
            </a:xfrm>
            <a:prstGeom prst="rect">
              <a:avLst/>
            </a:prstGeom>
            <a:solidFill>
              <a:srgbClr val="798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4" name="Номер слайда 11"/>
            <p:cNvSpPr txBox="1">
              <a:spLocks/>
            </p:cNvSpPr>
            <p:nvPr/>
          </p:nvSpPr>
          <p:spPr>
            <a:xfrm>
              <a:off x="11842098" y="6461882"/>
              <a:ext cx="256234" cy="31282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ru-RU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10" y="5810543"/>
            <a:ext cx="1613331" cy="16133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2" t="87922" r="32240" b="-954"/>
          <a:stretch/>
        </p:blipFill>
        <p:spPr>
          <a:xfrm>
            <a:off x="-237899" y="6133784"/>
            <a:ext cx="3336778" cy="893731"/>
          </a:xfrm>
          <a:prstGeom prst="rect">
            <a:avLst/>
          </a:prstGeom>
        </p:spPr>
      </p:pic>
      <p:sp>
        <p:nvSpPr>
          <p:cNvPr id="22" name="object 9"/>
          <p:cNvSpPr txBox="1"/>
          <p:nvPr/>
        </p:nvSpPr>
        <p:spPr>
          <a:xfrm>
            <a:off x="324083" y="1262905"/>
            <a:ext cx="4627245" cy="2205091"/>
          </a:xfrm>
          <a:prstGeom prst="rect">
            <a:avLst/>
          </a:prstGeom>
          <a:ln w="12700">
            <a:solidFill>
              <a:srgbClr val="7E7E7E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775"/>
              </a:spcBef>
            </a:pPr>
            <a:r>
              <a:rPr sz="2400" b="1" u="sng" spc="-11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383A4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sz="2400" b="1" u="sng" spc="-15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383A4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u="sng" spc="245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383A4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2400" b="1" u="sng" spc="-15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383A4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u="sng" spc="-114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383A4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Московская</a:t>
            </a:r>
            <a:r>
              <a:rPr sz="2400" b="1" u="sng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383A4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u="sng" spc="-1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383A4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endParaRPr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3234" marR="382905" indent="27940">
              <a:lnSpc>
                <a:spcPts val="3929"/>
              </a:lnSpc>
              <a:spcBef>
                <a:spcPts val="155"/>
              </a:spcBef>
            </a:pPr>
            <a:r>
              <a:rPr sz="1600" spc="-13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sz="1600" spc="-3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</a:t>
            </a:r>
            <a:r>
              <a:rPr sz="1600" spc="-2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Ярославское</a:t>
            </a:r>
            <a:r>
              <a:rPr sz="1600" spc="-1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шоссе</a:t>
            </a:r>
            <a:r>
              <a:rPr sz="1600" spc="-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2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</a:t>
            </a:r>
            <a:r>
              <a:rPr sz="1600" spc="-3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sz="1600" spc="-13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sz="1600" spc="1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</a:t>
            </a:r>
            <a:r>
              <a:rPr sz="1600" spc="3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</a:t>
            </a:r>
            <a:r>
              <a:rPr sz="1600" spc="7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пр-</a:t>
            </a:r>
            <a:r>
              <a:rPr sz="1600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3234">
              <a:lnSpc>
                <a:spcPts val="1455"/>
              </a:lnSpc>
            </a:pPr>
            <a:r>
              <a:rPr sz="1600" spc="-5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№4062,</a:t>
            </a:r>
            <a:r>
              <a:rPr sz="1600" spc="-1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2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</a:t>
            </a:r>
            <a:r>
              <a:rPr sz="1600" spc="-12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600" spc="-114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стр.</a:t>
            </a:r>
            <a:r>
              <a:rPr sz="1600" spc="-1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809">
              <a:lnSpc>
                <a:spcPct val="100000"/>
              </a:lnSpc>
            </a:pPr>
            <a:r>
              <a:rPr sz="1600" spc="-13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sz="1600" spc="-5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Люберцы,</a:t>
            </a:r>
            <a:r>
              <a:rPr sz="1600" spc="-2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Октябрьский</a:t>
            </a:r>
            <a:r>
              <a:rPr sz="1600" spc="-3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пр-</a:t>
            </a:r>
            <a:r>
              <a:rPr sz="1600" spc="-1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кт,</a:t>
            </a:r>
            <a:r>
              <a:rPr sz="1600" spc="-3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2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</a:t>
            </a:r>
            <a:r>
              <a:rPr sz="1600" spc="-6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object 10"/>
          <p:cNvGrpSpPr/>
          <p:nvPr/>
        </p:nvGrpSpPr>
        <p:grpSpPr>
          <a:xfrm>
            <a:off x="5716783" y="601744"/>
            <a:ext cx="4741545" cy="1332230"/>
            <a:chOff x="5684520" y="771144"/>
            <a:chExt cx="4741545" cy="1332230"/>
          </a:xfrm>
        </p:grpSpPr>
        <p:pic>
          <p:nvPicPr>
            <p:cNvPr id="24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4520" y="771144"/>
              <a:ext cx="4741164" cy="1331976"/>
            </a:xfrm>
            <a:prstGeom prst="rect">
              <a:avLst/>
            </a:prstGeom>
          </p:spPr>
        </p:pic>
        <p:sp>
          <p:nvSpPr>
            <p:cNvPr id="25" name="object 12"/>
            <p:cNvSpPr/>
            <p:nvPr/>
          </p:nvSpPr>
          <p:spPr>
            <a:xfrm>
              <a:off x="5717540" y="803236"/>
              <a:ext cx="4627245" cy="1218565"/>
            </a:xfrm>
            <a:custGeom>
              <a:avLst/>
              <a:gdLst/>
              <a:ahLst/>
              <a:cxnLst/>
              <a:rect l="l" t="t" r="r" b="b"/>
              <a:pathLst>
                <a:path w="4627245" h="1218564">
                  <a:moveTo>
                    <a:pt x="4626737" y="0"/>
                  </a:moveTo>
                  <a:lnTo>
                    <a:pt x="0" y="0"/>
                  </a:lnTo>
                  <a:lnTo>
                    <a:pt x="0" y="1218095"/>
                  </a:lnTo>
                  <a:lnTo>
                    <a:pt x="4626737" y="1218095"/>
                  </a:lnTo>
                  <a:lnTo>
                    <a:pt x="46267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object 13"/>
          <p:cNvSpPr txBox="1"/>
          <p:nvPr/>
        </p:nvSpPr>
        <p:spPr>
          <a:xfrm>
            <a:off x="5749803" y="633836"/>
            <a:ext cx="4627245" cy="932948"/>
          </a:xfrm>
          <a:prstGeom prst="rect">
            <a:avLst/>
          </a:prstGeom>
          <a:ln w="12700">
            <a:solidFill>
              <a:srgbClr val="7E7E7E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2400" b="1" u="sng" spc="-1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383A4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Красноярск</a:t>
            </a:r>
            <a:endParaRPr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93675" algn="ctr">
              <a:lnSpc>
                <a:spcPct val="100000"/>
              </a:lnSpc>
              <a:spcBef>
                <a:spcPts val="1700"/>
              </a:spcBef>
            </a:pPr>
            <a:r>
              <a:rPr sz="1600" spc="-13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sz="1600" spc="-12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Красноярск,</a:t>
            </a:r>
            <a:r>
              <a:rPr sz="1600" spc="-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</a:t>
            </a:r>
            <a:r>
              <a:rPr sz="1600" spc="-114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Маерчака,</a:t>
            </a:r>
            <a:r>
              <a:rPr sz="1600" spc="-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2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</a:t>
            </a:r>
            <a:r>
              <a:rPr sz="1600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6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object 14"/>
          <p:cNvGrpSpPr/>
          <p:nvPr/>
        </p:nvGrpSpPr>
        <p:grpSpPr>
          <a:xfrm>
            <a:off x="6405630" y="2070879"/>
            <a:ext cx="5686425" cy="1333500"/>
            <a:chOff x="6373367" y="2240279"/>
            <a:chExt cx="5686425" cy="1333500"/>
          </a:xfrm>
        </p:grpSpPr>
        <p:pic>
          <p:nvPicPr>
            <p:cNvPr id="36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3367" y="2240279"/>
              <a:ext cx="5686044" cy="1333500"/>
            </a:xfrm>
            <a:prstGeom prst="rect">
              <a:avLst/>
            </a:prstGeom>
          </p:spPr>
        </p:pic>
        <p:sp>
          <p:nvSpPr>
            <p:cNvPr id="37" name="object 16"/>
            <p:cNvSpPr/>
            <p:nvPr/>
          </p:nvSpPr>
          <p:spPr>
            <a:xfrm>
              <a:off x="6406895" y="2273642"/>
              <a:ext cx="5570855" cy="1218565"/>
            </a:xfrm>
            <a:custGeom>
              <a:avLst/>
              <a:gdLst/>
              <a:ahLst/>
              <a:cxnLst/>
              <a:rect l="l" t="t" r="r" b="b"/>
              <a:pathLst>
                <a:path w="5570855" h="1218564">
                  <a:moveTo>
                    <a:pt x="5570601" y="0"/>
                  </a:moveTo>
                  <a:lnTo>
                    <a:pt x="0" y="0"/>
                  </a:lnTo>
                  <a:lnTo>
                    <a:pt x="0" y="1218095"/>
                  </a:lnTo>
                  <a:lnTo>
                    <a:pt x="5570601" y="1218095"/>
                  </a:lnTo>
                  <a:lnTo>
                    <a:pt x="5570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object 17"/>
          <p:cNvSpPr txBox="1"/>
          <p:nvPr/>
        </p:nvSpPr>
        <p:spPr>
          <a:xfrm>
            <a:off x="6439159" y="2104242"/>
            <a:ext cx="5570855" cy="907300"/>
          </a:xfrm>
          <a:prstGeom prst="rect">
            <a:avLst/>
          </a:prstGeom>
          <a:ln w="12700">
            <a:solidFill>
              <a:srgbClr val="7E7E7E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R="273685" algn="ctr">
              <a:lnSpc>
                <a:spcPct val="100000"/>
              </a:lnSpc>
              <a:spcBef>
                <a:spcPts val="775"/>
              </a:spcBef>
            </a:pPr>
            <a:r>
              <a:rPr sz="2400" b="1" u="sng" spc="-3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383A4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endParaRPr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>
              <a:lnSpc>
                <a:spcPct val="100000"/>
              </a:lnSpc>
              <a:spcBef>
                <a:spcPts val="1525"/>
              </a:spcBef>
            </a:pPr>
            <a:r>
              <a:rPr sz="1600" spc="-13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sz="1600" spc="-3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Екатеринбург,</a:t>
            </a:r>
            <a:r>
              <a:rPr sz="1600" spc="-1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</a:t>
            </a:r>
            <a:r>
              <a:rPr sz="1600" spc="-2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Первомайская</a:t>
            </a:r>
            <a:r>
              <a:rPr sz="1600" spc="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2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д.104</a:t>
            </a:r>
            <a:r>
              <a:rPr sz="1600" spc="-2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оф.302</a:t>
            </a:r>
            <a:endParaRPr sz="16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object 18"/>
          <p:cNvGrpSpPr/>
          <p:nvPr/>
        </p:nvGrpSpPr>
        <p:grpSpPr>
          <a:xfrm>
            <a:off x="5716783" y="3588771"/>
            <a:ext cx="5047615" cy="1262380"/>
            <a:chOff x="5684520" y="3758171"/>
            <a:chExt cx="5047615" cy="1262380"/>
          </a:xfrm>
        </p:grpSpPr>
        <p:pic>
          <p:nvPicPr>
            <p:cNvPr id="40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84520" y="3758171"/>
              <a:ext cx="5047487" cy="1261884"/>
            </a:xfrm>
            <a:prstGeom prst="rect">
              <a:avLst/>
            </a:prstGeom>
          </p:spPr>
        </p:pic>
        <p:sp>
          <p:nvSpPr>
            <p:cNvPr id="42" name="object 20"/>
            <p:cNvSpPr/>
            <p:nvPr/>
          </p:nvSpPr>
          <p:spPr>
            <a:xfrm>
              <a:off x="5717540" y="3791369"/>
              <a:ext cx="4932045" cy="1146810"/>
            </a:xfrm>
            <a:custGeom>
              <a:avLst/>
              <a:gdLst/>
              <a:ahLst/>
              <a:cxnLst/>
              <a:rect l="l" t="t" r="r" b="b"/>
              <a:pathLst>
                <a:path w="4932045" h="1146810">
                  <a:moveTo>
                    <a:pt x="4931791" y="0"/>
                  </a:moveTo>
                  <a:lnTo>
                    <a:pt x="0" y="0"/>
                  </a:lnTo>
                  <a:lnTo>
                    <a:pt x="0" y="1146644"/>
                  </a:lnTo>
                  <a:lnTo>
                    <a:pt x="4931791" y="1146644"/>
                  </a:lnTo>
                  <a:lnTo>
                    <a:pt x="4931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object 21"/>
          <p:cNvSpPr txBox="1"/>
          <p:nvPr/>
        </p:nvSpPr>
        <p:spPr>
          <a:xfrm>
            <a:off x="5749803" y="3621968"/>
            <a:ext cx="4932045" cy="894476"/>
          </a:xfrm>
          <a:prstGeom prst="rect">
            <a:avLst/>
          </a:prstGeom>
          <a:ln w="12700">
            <a:solidFill>
              <a:srgbClr val="7E7E7E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R="165735" algn="ctr">
              <a:lnSpc>
                <a:spcPct val="100000"/>
              </a:lnSpc>
              <a:spcBef>
                <a:spcPts val="775"/>
              </a:spcBef>
            </a:pPr>
            <a:r>
              <a:rPr sz="2400" b="1" u="sng" spc="-45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383A4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Новосибирск</a:t>
            </a:r>
            <a:endParaRPr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4184">
              <a:lnSpc>
                <a:spcPct val="100000"/>
              </a:lnSpc>
              <a:spcBef>
                <a:spcPts val="1385"/>
              </a:spcBef>
            </a:pPr>
            <a:r>
              <a:rPr sz="1600" spc="-13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sz="1600" spc="-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Новосибирск,</a:t>
            </a:r>
            <a:r>
              <a:rPr sz="1600" spc="-2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</a:t>
            </a:r>
            <a:r>
              <a:rPr sz="1600" spc="-1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Орджоникидзе,</a:t>
            </a:r>
            <a:r>
              <a:rPr sz="1600" spc="-2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2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</a:t>
            </a:r>
            <a:r>
              <a:rPr sz="1600" spc="-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sz="16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object 22"/>
          <p:cNvGrpSpPr/>
          <p:nvPr/>
        </p:nvGrpSpPr>
        <p:grpSpPr>
          <a:xfrm>
            <a:off x="6398010" y="5100579"/>
            <a:ext cx="5686425" cy="1333500"/>
            <a:chOff x="6365747" y="5269979"/>
            <a:chExt cx="5686425" cy="1333500"/>
          </a:xfrm>
        </p:grpSpPr>
        <p:pic>
          <p:nvPicPr>
            <p:cNvPr id="45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5747" y="5269979"/>
              <a:ext cx="5686044" cy="1333500"/>
            </a:xfrm>
            <a:prstGeom prst="rect">
              <a:avLst/>
            </a:prstGeom>
          </p:spPr>
        </p:pic>
        <p:sp>
          <p:nvSpPr>
            <p:cNvPr id="46" name="object 24"/>
            <p:cNvSpPr/>
            <p:nvPr/>
          </p:nvSpPr>
          <p:spPr>
            <a:xfrm>
              <a:off x="6398513" y="5303469"/>
              <a:ext cx="5570855" cy="1218565"/>
            </a:xfrm>
            <a:custGeom>
              <a:avLst/>
              <a:gdLst/>
              <a:ahLst/>
              <a:cxnLst/>
              <a:rect l="l" t="t" r="r" b="b"/>
              <a:pathLst>
                <a:path w="5570855" h="1218565">
                  <a:moveTo>
                    <a:pt x="5570601" y="0"/>
                  </a:moveTo>
                  <a:lnTo>
                    <a:pt x="0" y="0"/>
                  </a:lnTo>
                  <a:lnTo>
                    <a:pt x="0" y="1218095"/>
                  </a:lnTo>
                  <a:lnTo>
                    <a:pt x="5570601" y="1218095"/>
                  </a:lnTo>
                  <a:lnTo>
                    <a:pt x="5570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object 25"/>
          <p:cNvSpPr txBox="1"/>
          <p:nvPr/>
        </p:nvSpPr>
        <p:spPr>
          <a:xfrm>
            <a:off x="6430777" y="5134069"/>
            <a:ext cx="5570855" cy="1013739"/>
          </a:xfrm>
          <a:prstGeom prst="rect">
            <a:avLst/>
          </a:prstGeom>
          <a:ln w="12700">
            <a:solidFill>
              <a:srgbClr val="7E7E7E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96520" algn="ctr">
              <a:lnSpc>
                <a:spcPct val="100000"/>
              </a:lnSpc>
              <a:spcBef>
                <a:spcPts val="785"/>
              </a:spcBef>
            </a:pPr>
            <a:r>
              <a:rPr sz="2400" b="1" u="sng" spc="-11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383A4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Великий</a:t>
            </a:r>
            <a:r>
              <a:rPr sz="2400" b="1" u="sng" spc="-3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383A4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u="sng" spc="-1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383A4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Новгород</a:t>
            </a:r>
            <a:endParaRPr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8025" marR="487680">
              <a:lnSpc>
                <a:spcPct val="100000"/>
              </a:lnSpc>
              <a:spcBef>
                <a:spcPts val="385"/>
              </a:spcBef>
            </a:pPr>
            <a:r>
              <a:rPr sz="1600" spc="-13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sz="1600" spc="-8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Великий</a:t>
            </a:r>
            <a:r>
              <a:rPr sz="1600" spc="-8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Новгород,</a:t>
            </a:r>
            <a:r>
              <a:rPr sz="1600" spc="-9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</a:t>
            </a:r>
            <a:r>
              <a:rPr sz="1600" spc="-8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</a:t>
            </a:r>
            <a:r>
              <a:rPr sz="1600" spc="-7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 </a:t>
            </a:r>
            <a:r>
              <a:rPr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Петербургская,</a:t>
            </a:r>
            <a:r>
              <a:rPr sz="1600" spc="-7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2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</a:t>
            </a:r>
            <a:r>
              <a:rPr sz="1600" spc="-1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4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</a:t>
            </a:r>
            <a:endParaRPr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object 26"/>
          <p:cNvGrpSpPr/>
          <p:nvPr/>
        </p:nvGrpSpPr>
        <p:grpSpPr>
          <a:xfrm>
            <a:off x="321805" y="4180059"/>
            <a:ext cx="4704715" cy="2235835"/>
            <a:chOff x="289542" y="4349459"/>
            <a:chExt cx="4704715" cy="2235835"/>
          </a:xfrm>
        </p:grpSpPr>
        <p:pic>
          <p:nvPicPr>
            <p:cNvPr id="54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542" y="4349459"/>
              <a:ext cx="4704623" cy="2235781"/>
            </a:xfrm>
            <a:prstGeom prst="rect">
              <a:avLst/>
            </a:prstGeom>
          </p:spPr>
        </p:pic>
        <p:sp>
          <p:nvSpPr>
            <p:cNvPr id="55" name="object 28"/>
            <p:cNvSpPr/>
            <p:nvPr/>
          </p:nvSpPr>
          <p:spPr>
            <a:xfrm>
              <a:off x="303441" y="4364596"/>
              <a:ext cx="4627245" cy="2157095"/>
            </a:xfrm>
            <a:custGeom>
              <a:avLst/>
              <a:gdLst/>
              <a:ahLst/>
              <a:cxnLst/>
              <a:rect l="l" t="t" r="r" b="b"/>
              <a:pathLst>
                <a:path w="4627245" h="2157095">
                  <a:moveTo>
                    <a:pt x="4626736" y="0"/>
                  </a:moveTo>
                  <a:lnTo>
                    <a:pt x="0" y="0"/>
                  </a:lnTo>
                  <a:lnTo>
                    <a:pt x="0" y="2156968"/>
                  </a:lnTo>
                  <a:lnTo>
                    <a:pt x="4626736" y="2156968"/>
                  </a:lnTo>
                  <a:lnTo>
                    <a:pt x="4626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object 29"/>
          <p:cNvSpPr txBox="1"/>
          <p:nvPr/>
        </p:nvSpPr>
        <p:spPr>
          <a:xfrm>
            <a:off x="335704" y="4195196"/>
            <a:ext cx="4627245" cy="1931298"/>
          </a:xfrm>
          <a:prstGeom prst="rect">
            <a:avLst/>
          </a:prstGeom>
          <a:ln w="12700">
            <a:solidFill>
              <a:srgbClr val="7E7E7E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780"/>
              </a:spcBef>
            </a:pPr>
            <a:r>
              <a:rPr sz="2400" b="1" u="sng" spc="-1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383A4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Иркутск</a:t>
            </a:r>
            <a:endParaRPr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809" marR="819785">
              <a:lnSpc>
                <a:spcPct val="100000"/>
              </a:lnSpc>
              <a:spcBef>
                <a:spcPts val="1700"/>
              </a:spcBef>
            </a:pPr>
            <a:r>
              <a:rPr sz="1600" spc="-13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sz="1600" spc="-10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</a:t>
            </a:r>
            <a:r>
              <a:rPr sz="1600" spc="-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</a:t>
            </a:r>
            <a:r>
              <a:rPr sz="1600" spc="-10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Карла</a:t>
            </a:r>
            <a:r>
              <a:rPr sz="1600" spc="-7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Либкнехта </a:t>
            </a:r>
            <a:r>
              <a:rPr sz="1600" spc="-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д.239В,</a:t>
            </a:r>
            <a:r>
              <a:rPr sz="1600" spc="-9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оф.410</a:t>
            </a:r>
            <a:endParaRPr sz="16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9745" marR="485140">
              <a:lnSpc>
                <a:spcPct val="100000"/>
              </a:lnSpc>
            </a:pPr>
            <a:r>
              <a:rPr sz="1600" spc="-13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sz="1600" spc="-114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Иркутск,</a:t>
            </a:r>
            <a:r>
              <a:rPr sz="1600" spc="-1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ул. </a:t>
            </a:r>
            <a:r>
              <a:rPr sz="1600" spc="-2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Киевская,</a:t>
            </a:r>
            <a:r>
              <a:rPr sz="1600" spc="-9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7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</a:t>
            </a:r>
            <a:r>
              <a:rPr sz="1600" spc="-114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6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600" spc="-114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«А», </a:t>
            </a:r>
            <a:r>
              <a:rPr sz="1600" spc="-114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оф.</a:t>
            </a:r>
            <a:r>
              <a:rPr sz="1600" spc="-13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303</a:t>
            </a:r>
            <a:endParaRPr sz="16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30"/>
          <p:cNvSpPr/>
          <p:nvPr/>
        </p:nvSpPr>
        <p:spPr>
          <a:xfrm>
            <a:off x="425963" y="1377332"/>
            <a:ext cx="6534784" cy="4538345"/>
          </a:xfrm>
          <a:custGeom>
            <a:avLst/>
            <a:gdLst/>
            <a:ahLst/>
            <a:cxnLst/>
            <a:rect l="l" t="t" r="r" b="b"/>
            <a:pathLst>
              <a:path w="6534784" h="4538345">
                <a:moveTo>
                  <a:pt x="290169" y="1344930"/>
                </a:moveTo>
                <a:lnTo>
                  <a:pt x="194246" y="1248918"/>
                </a:lnTo>
                <a:lnTo>
                  <a:pt x="194246" y="1296924"/>
                </a:lnTo>
                <a:lnTo>
                  <a:pt x="0" y="1296924"/>
                </a:lnTo>
                <a:lnTo>
                  <a:pt x="0" y="1392809"/>
                </a:lnTo>
                <a:lnTo>
                  <a:pt x="194246" y="1392809"/>
                </a:lnTo>
                <a:lnTo>
                  <a:pt x="194246" y="1440815"/>
                </a:lnTo>
                <a:lnTo>
                  <a:pt x="290169" y="1344930"/>
                </a:lnTo>
                <a:close/>
              </a:path>
              <a:path w="6534784" h="4538345">
                <a:moveTo>
                  <a:pt x="290169" y="714502"/>
                </a:moveTo>
                <a:lnTo>
                  <a:pt x="194246" y="618617"/>
                </a:lnTo>
                <a:lnTo>
                  <a:pt x="194246" y="666623"/>
                </a:lnTo>
                <a:lnTo>
                  <a:pt x="0" y="666623"/>
                </a:lnTo>
                <a:lnTo>
                  <a:pt x="0" y="762508"/>
                </a:lnTo>
                <a:lnTo>
                  <a:pt x="194246" y="762508"/>
                </a:lnTo>
                <a:lnTo>
                  <a:pt x="194246" y="810387"/>
                </a:lnTo>
                <a:lnTo>
                  <a:pt x="290169" y="714502"/>
                </a:lnTo>
                <a:close/>
              </a:path>
              <a:path w="6534784" h="4538345">
                <a:moveTo>
                  <a:pt x="309587" y="1963674"/>
                </a:moveTo>
                <a:lnTo>
                  <a:pt x="213677" y="1867789"/>
                </a:lnTo>
                <a:lnTo>
                  <a:pt x="213677" y="1915668"/>
                </a:lnTo>
                <a:lnTo>
                  <a:pt x="19418" y="1915668"/>
                </a:lnTo>
                <a:lnTo>
                  <a:pt x="19418" y="2011680"/>
                </a:lnTo>
                <a:lnTo>
                  <a:pt x="213677" y="2011680"/>
                </a:lnTo>
                <a:lnTo>
                  <a:pt x="213677" y="2059559"/>
                </a:lnTo>
                <a:lnTo>
                  <a:pt x="309587" y="1963674"/>
                </a:lnTo>
                <a:close/>
              </a:path>
              <a:path w="6534784" h="4538345">
                <a:moveTo>
                  <a:pt x="316687" y="3646805"/>
                </a:moveTo>
                <a:lnTo>
                  <a:pt x="220776" y="3550920"/>
                </a:lnTo>
                <a:lnTo>
                  <a:pt x="220776" y="3598926"/>
                </a:lnTo>
                <a:lnTo>
                  <a:pt x="26530" y="3598926"/>
                </a:lnTo>
                <a:lnTo>
                  <a:pt x="26530" y="3694811"/>
                </a:lnTo>
                <a:lnTo>
                  <a:pt x="220776" y="3694811"/>
                </a:lnTo>
                <a:lnTo>
                  <a:pt x="220776" y="3742690"/>
                </a:lnTo>
                <a:lnTo>
                  <a:pt x="316687" y="3646805"/>
                </a:lnTo>
                <a:close/>
              </a:path>
              <a:path w="6534784" h="4538345">
                <a:moveTo>
                  <a:pt x="330250" y="4424337"/>
                </a:moveTo>
                <a:lnTo>
                  <a:pt x="234340" y="4328426"/>
                </a:lnTo>
                <a:lnTo>
                  <a:pt x="234340" y="4376382"/>
                </a:lnTo>
                <a:lnTo>
                  <a:pt x="40081" y="4376382"/>
                </a:lnTo>
                <a:lnTo>
                  <a:pt x="40081" y="4472292"/>
                </a:lnTo>
                <a:lnTo>
                  <a:pt x="234340" y="4472292"/>
                </a:lnTo>
                <a:lnTo>
                  <a:pt x="234340" y="4520247"/>
                </a:lnTo>
                <a:lnTo>
                  <a:pt x="330250" y="4424337"/>
                </a:lnTo>
                <a:close/>
              </a:path>
              <a:path w="6534784" h="4538345">
                <a:moveTo>
                  <a:pt x="5712841" y="3018790"/>
                </a:moveTo>
                <a:lnTo>
                  <a:pt x="5616956" y="2922778"/>
                </a:lnTo>
                <a:lnTo>
                  <a:pt x="5616956" y="2970784"/>
                </a:lnTo>
                <a:lnTo>
                  <a:pt x="5422773" y="2970784"/>
                </a:lnTo>
                <a:lnTo>
                  <a:pt x="5422773" y="3066669"/>
                </a:lnTo>
                <a:lnTo>
                  <a:pt x="5616956" y="3066669"/>
                </a:lnTo>
                <a:lnTo>
                  <a:pt x="5616956" y="3114675"/>
                </a:lnTo>
                <a:lnTo>
                  <a:pt x="5712841" y="3018790"/>
                </a:lnTo>
                <a:close/>
              </a:path>
              <a:path w="6534784" h="4538345">
                <a:moveTo>
                  <a:pt x="5744337" y="96012"/>
                </a:moveTo>
                <a:lnTo>
                  <a:pt x="5648452" y="0"/>
                </a:lnTo>
                <a:lnTo>
                  <a:pt x="5648452" y="48006"/>
                </a:lnTo>
                <a:lnTo>
                  <a:pt x="5454142" y="48006"/>
                </a:lnTo>
                <a:lnTo>
                  <a:pt x="5454142" y="143891"/>
                </a:lnTo>
                <a:lnTo>
                  <a:pt x="5648452" y="143891"/>
                </a:lnTo>
                <a:lnTo>
                  <a:pt x="5648452" y="191897"/>
                </a:lnTo>
                <a:lnTo>
                  <a:pt x="5744337" y="96012"/>
                </a:lnTo>
                <a:close/>
              </a:path>
              <a:path w="6534784" h="4538345">
                <a:moveTo>
                  <a:pt x="6403594" y="1529969"/>
                </a:moveTo>
                <a:lnTo>
                  <a:pt x="6307709" y="1434084"/>
                </a:lnTo>
                <a:lnTo>
                  <a:pt x="6307709" y="1482090"/>
                </a:lnTo>
                <a:lnTo>
                  <a:pt x="6113399" y="1482090"/>
                </a:lnTo>
                <a:lnTo>
                  <a:pt x="6113399" y="1577975"/>
                </a:lnTo>
                <a:lnTo>
                  <a:pt x="6307709" y="1577975"/>
                </a:lnTo>
                <a:lnTo>
                  <a:pt x="6307709" y="1625981"/>
                </a:lnTo>
                <a:lnTo>
                  <a:pt x="6403594" y="1529969"/>
                </a:lnTo>
                <a:close/>
              </a:path>
              <a:path w="6534784" h="4538345">
                <a:moveTo>
                  <a:pt x="6534785" y="4442079"/>
                </a:moveTo>
                <a:lnTo>
                  <a:pt x="6438900" y="4346168"/>
                </a:lnTo>
                <a:lnTo>
                  <a:pt x="6438900" y="4394124"/>
                </a:lnTo>
                <a:lnTo>
                  <a:pt x="6244590" y="4394124"/>
                </a:lnTo>
                <a:lnTo>
                  <a:pt x="6244590" y="4490034"/>
                </a:lnTo>
                <a:lnTo>
                  <a:pt x="6438900" y="4490034"/>
                </a:lnTo>
                <a:lnTo>
                  <a:pt x="6438900" y="4537989"/>
                </a:lnTo>
                <a:lnTo>
                  <a:pt x="6534785" y="4442079"/>
                </a:lnTo>
                <a:close/>
              </a:path>
            </a:pathLst>
          </a:custGeom>
          <a:solidFill>
            <a:srgbClr val="0E75B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97800" y="1208137"/>
            <a:ext cx="11515037" cy="4962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86" name="pattern_right.png" descr="pattern_right.png"/>
          <p:cNvPicPr>
            <a:picLocks noChangeAspect="1"/>
          </p:cNvPicPr>
          <p:nvPr/>
        </p:nvPicPr>
        <p:blipFill rotWithShape="1">
          <a:blip r:embed="rId3"/>
          <a:srcRect l="44566" t="861" r="-1070" b="30083"/>
          <a:stretch/>
        </p:blipFill>
        <p:spPr>
          <a:xfrm rot="10800000">
            <a:off x="8244750" y="-24717"/>
            <a:ext cx="3914297" cy="687035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Прямоугольник 40"/>
          <p:cNvSpPr/>
          <p:nvPr/>
        </p:nvSpPr>
        <p:spPr>
          <a:xfrm>
            <a:off x="0" y="0"/>
            <a:ext cx="12192000" cy="63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67357" y="45376"/>
            <a:ext cx="1056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kern="900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Оценочные средства</a:t>
            </a:r>
            <a:endParaRPr lang="ru-RU" sz="2600" b="1" kern="900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0" y="-19504"/>
            <a:ext cx="936631" cy="762987"/>
            <a:chOff x="1284101" y="340071"/>
            <a:chExt cx="701531" cy="65739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567727" y="340071"/>
              <a:ext cx="417905" cy="4238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284101" y="486701"/>
              <a:ext cx="283626" cy="277248"/>
            </a:xfrm>
            <a:prstGeom prst="rect">
              <a:avLst/>
            </a:prstGeom>
            <a:solidFill>
              <a:srgbClr val="ED1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D1A24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397592" y="755891"/>
              <a:ext cx="172822" cy="187516"/>
            </a:xfrm>
            <a:prstGeom prst="rect">
              <a:avLst/>
            </a:prstGeom>
            <a:solidFill>
              <a:srgbClr val="0060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563700" y="757226"/>
              <a:ext cx="203939" cy="240242"/>
            </a:xfrm>
            <a:prstGeom prst="rect">
              <a:avLst/>
            </a:prstGeom>
            <a:solidFill>
              <a:srgbClr val="BB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1607332" y="147578"/>
            <a:ext cx="409479" cy="312821"/>
            <a:chOff x="11842098" y="6461882"/>
            <a:chExt cx="259150" cy="312821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1853365" y="6486271"/>
              <a:ext cx="247883" cy="264044"/>
            </a:xfrm>
            <a:prstGeom prst="rect">
              <a:avLst/>
            </a:prstGeom>
            <a:solidFill>
              <a:srgbClr val="798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4" name="Номер слайда 11"/>
            <p:cNvSpPr txBox="1">
              <a:spLocks/>
            </p:cNvSpPr>
            <p:nvPr/>
          </p:nvSpPr>
          <p:spPr>
            <a:xfrm>
              <a:off x="11842098" y="6461882"/>
              <a:ext cx="256234" cy="31282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ru-RU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10" y="5810543"/>
            <a:ext cx="1613331" cy="16133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4413" y="1208137"/>
            <a:ext cx="1142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Квалификация 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16.15100.01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техническому сопровождению информационного моделирования объектов капитального строительства (5 уровень квалификации)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7800" y="2012188"/>
            <a:ext cx="11423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Квалификация -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16.15100.02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разработке и использованию структурных элементов информационной модели объекта капитального строительства на этапе его жизненного цикла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уровень квалификации)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7800" y="3095692"/>
            <a:ext cx="11658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Квалификация 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16.15100.03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разработки и использования структурных элементов информационных моделей объектов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капитального строительства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этапе его жизненного цикла (6 уровень квалификации)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206" y="4123472"/>
            <a:ext cx="11423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Квалификация - 16.15100.04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управлению процессами информационного моделирования объекта капитального строительства на этапах его жизненного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цикла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уровень квалификации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800" y="5214357"/>
            <a:ext cx="11423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Квалификация 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16.15100.05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управлению деятельностью организации по внедрению, поддержке и развитию технологий информационного моделирования объектов капитального строительства на уровне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уровень квалификации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attern_right.png" descr="pattern_right.png"/>
          <p:cNvPicPr>
            <a:picLocks noChangeAspect="1"/>
          </p:cNvPicPr>
          <p:nvPr/>
        </p:nvPicPr>
        <p:blipFill rotWithShape="1">
          <a:blip r:embed="rId3"/>
          <a:srcRect l="44566" t="861" r="-1070" b="30083"/>
          <a:stretch/>
        </p:blipFill>
        <p:spPr>
          <a:xfrm rot="10800000">
            <a:off x="8244750" y="-24717"/>
            <a:ext cx="3914297" cy="687035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Прямоугольник 40"/>
          <p:cNvSpPr/>
          <p:nvPr/>
        </p:nvSpPr>
        <p:spPr>
          <a:xfrm>
            <a:off x="0" y="0"/>
            <a:ext cx="12192000" cy="980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43337" y="28841"/>
            <a:ext cx="99999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Концепция подготовки кадров для строительной отрасли и жилищно-коммунального хозяйства до 2035 года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1679128" y="98199"/>
            <a:ext cx="436123" cy="365125"/>
            <a:chOff x="-4789" y="6430885"/>
            <a:chExt cx="436123" cy="36512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07861" y="6481113"/>
              <a:ext cx="247883" cy="264044"/>
            </a:xfrm>
            <a:prstGeom prst="rect">
              <a:avLst/>
            </a:prstGeom>
            <a:solidFill>
              <a:srgbClr val="798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16" name="Номер слайда 11"/>
            <p:cNvSpPr txBox="1">
              <a:spLocks/>
            </p:cNvSpPr>
            <p:nvPr/>
          </p:nvSpPr>
          <p:spPr>
            <a:xfrm>
              <a:off x="-4789" y="6430885"/>
              <a:ext cx="436123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ru-RU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-6029" y="0"/>
            <a:ext cx="852063" cy="1138704"/>
            <a:chOff x="1284101" y="340071"/>
            <a:chExt cx="701531" cy="65739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567727" y="340071"/>
              <a:ext cx="417905" cy="4238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284101" y="486701"/>
              <a:ext cx="283626" cy="277248"/>
            </a:xfrm>
            <a:prstGeom prst="rect">
              <a:avLst/>
            </a:prstGeom>
            <a:solidFill>
              <a:srgbClr val="ED1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D1A24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397592" y="755891"/>
              <a:ext cx="172822" cy="187516"/>
            </a:xfrm>
            <a:prstGeom prst="rect">
              <a:avLst/>
            </a:prstGeom>
            <a:solidFill>
              <a:srgbClr val="0060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563700" y="757226"/>
              <a:ext cx="203939" cy="240242"/>
            </a:xfrm>
            <a:prstGeom prst="rect">
              <a:avLst/>
            </a:prstGeom>
            <a:solidFill>
              <a:srgbClr val="BB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</p:grpSp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10" y="5810543"/>
            <a:ext cx="1613331" cy="161333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091" y="2220435"/>
            <a:ext cx="3336078" cy="438027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3873" y="1138704"/>
            <a:ext cx="5007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Российской Федерации от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октября 2024 года №3030-р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539" y="1988928"/>
            <a:ext cx="4073381" cy="48240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7880" y="1199559"/>
            <a:ext cx="6099318" cy="3252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24254" y="5049190"/>
            <a:ext cx="5454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п. 2.3. Подготовка предложений по актуализации перечня специальностей и направлений подготовки высшего образования и перечня профессий и специальностей среднего профессионального образования.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29169" y="4895850"/>
            <a:ext cx="5968999" cy="12191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attern_right.png" descr="pattern_right.png"/>
          <p:cNvPicPr>
            <a:picLocks noChangeAspect="1"/>
          </p:cNvPicPr>
          <p:nvPr/>
        </p:nvPicPr>
        <p:blipFill rotWithShape="1">
          <a:blip r:embed="rId3"/>
          <a:srcRect l="44566" t="861" r="-1070" b="30083"/>
          <a:stretch/>
        </p:blipFill>
        <p:spPr>
          <a:xfrm rot="10800000">
            <a:off x="8244749" y="28840"/>
            <a:ext cx="3914297" cy="681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122" y="1272913"/>
            <a:ext cx="3512129" cy="498351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0" y="1"/>
            <a:ext cx="12192000" cy="526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04054" y="34227"/>
            <a:ext cx="99999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Предложения НОПРИЗ по п. 2.3.</a:t>
            </a:r>
            <a:endParaRPr lang="ru-RU" sz="26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679128" y="98199"/>
            <a:ext cx="436123" cy="365125"/>
            <a:chOff x="-4789" y="6430885"/>
            <a:chExt cx="436123" cy="36512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07861" y="6481113"/>
              <a:ext cx="247883" cy="264044"/>
            </a:xfrm>
            <a:prstGeom prst="rect">
              <a:avLst/>
            </a:prstGeom>
            <a:solidFill>
              <a:srgbClr val="798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16" name="Номер слайда 11"/>
            <p:cNvSpPr txBox="1">
              <a:spLocks/>
            </p:cNvSpPr>
            <p:nvPr/>
          </p:nvSpPr>
          <p:spPr>
            <a:xfrm>
              <a:off x="-4789" y="6430885"/>
              <a:ext cx="436123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ru-RU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-6029" y="0"/>
            <a:ext cx="701531" cy="632389"/>
            <a:chOff x="1284101" y="340071"/>
            <a:chExt cx="701531" cy="65739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567727" y="340071"/>
              <a:ext cx="417905" cy="4238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284101" y="486701"/>
              <a:ext cx="283626" cy="277248"/>
            </a:xfrm>
            <a:prstGeom prst="rect">
              <a:avLst/>
            </a:prstGeom>
            <a:solidFill>
              <a:srgbClr val="ED1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D1A24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397592" y="755891"/>
              <a:ext cx="172822" cy="187516"/>
            </a:xfrm>
            <a:prstGeom prst="rect">
              <a:avLst/>
            </a:prstGeom>
            <a:solidFill>
              <a:srgbClr val="0060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563700" y="757226"/>
              <a:ext cx="203939" cy="240242"/>
            </a:xfrm>
            <a:prstGeom prst="rect">
              <a:avLst/>
            </a:prstGeom>
            <a:solidFill>
              <a:srgbClr val="BB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</p:grpSp>
      <p:pic>
        <p:nvPicPr>
          <p:cNvPr id="85" name="Рисунок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10" y="5810543"/>
            <a:ext cx="1613331" cy="1613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7113" y="766119"/>
            <a:ext cx="3984795" cy="56264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321" y="1005960"/>
            <a:ext cx="652960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1. В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укрупненную группу профессий и специальностей </a:t>
            </a:r>
            <a:r>
              <a:rPr lang="ru-RU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среднего профессионального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образования 07.00.00 Архитектура ввести: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-  новую специальность 07.02.ХХ Реставрация и реконструкция зданий и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сооружений;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  новую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профессию 07.01.ХХ Реставратор объектов капитального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строительства;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новую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специальность 07.02.ХХ Ландшафтный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архитектор.</a:t>
            </a:r>
          </a:p>
          <a:p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2. Укрупненную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группу профессий и специальностей </a:t>
            </a:r>
            <a:r>
              <a:rPr lang="ru-RU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среднего профессионального образования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21.00.00 «Прикладная геология, горное дело, нефтегазовое дело и геодезия» дополнить новым направлением подготовки специалистов по управлению беспилотными летательными аппаратами (далее – БПЛА), обладающим навыками в сфере геодезия, управление БПЛА, а также навыками аналитики данных с помощью искусственного интеллекта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Tx/>
              <a:buChar char="-"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3. Укрупнённую группу специальностей и направлений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 </a:t>
            </a:r>
            <a:r>
              <a:rPr lang="ru-RU" sz="1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высшего образования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 08.00.00 «Техника и технологии строительства» дополнить специальностями: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- «Технологии информационного моделирования в строительстве и ЖКХ»;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Землеустройство и кадастры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171450" indent="-171450">
              <a:buFontTx/>
              <a:buChar char="-"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Систему высшего архитектурно-строительного образования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целесообразно дополнить специальностями «Военная архитектура» и «Фортификационные сооружения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5. Систему </a:t>
            </a:r>
            <a:r>
              <a:rPr lang="ru-RU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высшего образования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в области инженерных изысканий дополнить направлением подготовки «Обследование зданий и сооружений, их строительных конструкций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17739" y="-14666"/>
            <a:ext cx="4901895" cy="4755762"/>
          </a:xfrm>
          <a:prstGeom prst="rect">
            <a:avLst/>
          </a:prstGeom>
          <a:solidFill>
            <a:srgbClr val="00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860737"/>
            <a:ext cx="3017739" cy="2881992"/>
          </a:xfrm>
          <a:prstGeom prst="rect">
            <a:avLst/>
          </a:prstGeom>
          <a:solidFill>
            <a:srgbClr val="ED1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34119" y="4742729"/>
            <a:ext cx="1583620" cy="1526481"/>
          </a:xfrm>
          <a:prstGeom prst="rect">
            <a:avLst/>
          </a:prstGeom>
          <a:solidFill>
            <a:srgbClr val="00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17739" y="4739428"/>
            <a:ext cx="2209275" cy="2118607"/>
          </a:xfrm>
          <a:prstGeom prst="rect">
            <a:avLst/>
          </a:prstGeom>
          <a:solidFill>
            <a:srgbClr val="BBB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317180" y="2356253"/>
            <a:ext cx="43204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ЗА ВНИМАНИЕ!</a:t>
            </a: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9" t="36989" r="18000" b="35380"/>
          <a:stretch/>
        </p:blipFill>
        <p:spPr>
          <a:xfrm>
            <a:off x="-44590" y="2696738"/>
            <a:ext cx="3097269" cy="1209989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1604" y="4765209"/>
            <a:ext cx="3850693" cy="1677382"/>
            <a:chOff x="5499682" y="4667455"/>
            <a:chExt cx="3850693" cy="1677382"/>
          </a:xfrm>
        </p:grpSpPr>
        <p:sp>
          <p:nvSpPr>
            <p:cNvPr id="5" name="TextBox 4"/>
            <p:cNvSpPr txBox="1"/>
            <p:nvPr/>
          </p:nvSpPr>
          <p:spPr>
            <a:xfrm>
              <a:off x="5893413" y="4667455"/>
              <a:ext cx="3456962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700" dirty="0" smtClean="0">
                  <a:solidFill>
                    <a:srgbClr val="0C54A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n.prokopeva@nopriz.ru</a:t>
              </a:r>
              <a:endParaRPr lang="ru-RU" sz="1700" dirty="0" smtClean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700" dirty="0" smtClean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700" u="sng" dirty="0" smtClean="0">
                  <a:solidFill>
                    <a:srgbClr val="0C54A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НОПРИЗ: </a:t>
              </a:r>
              <a:r>
                <a:rPr lang="en-US" sz="1700" dirty="0" smtClean="0">
                  <a:solidFill>
                    <a:srgbClr val="0C54A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http://nopriz.ru</a:t>
              </a:r>
              <a:endParaRPr lang="ru-RU" sz="1700" dirty="0" smtClean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700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endParaRPr>
            </a:p>
            <a:p>
              <a:r>
                <a:rPr lang="ru-RU" sz="1700" dirty="0" smtClean="0">
                  <a:solidFill>
                    <a:srgbClr val="0C54A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СПК: </a:t>
              </a:r>
              <a:r>
                <a:rPr lang="en-US" sz="1700" dirty="0" smtClean="0">
                  <a:solidFill>
                    <a:srgbClr val="0C54A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http://spk.nopriz.ru</a:t>
              </a:r>
              <a:r>
                <a:rPr lang="en-US" sz="1700" dirty="0" smtClean="0">
                  <a:solidFill>
                    <a:srgbClr val="0C54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700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80" t="55355" r="19337" b="31107"/>
            <a:stretch/>
          </p:blipFill>
          <p:spPr>
            <a:xfrm>
              <a:off x="5499682" y="4941572"/>
              <a:ext cx="387922" cy="41295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6" t="69743" r="69240" b="15898"/>
            <a:stretch/>
          </p:blipFill>
          <p:spPr>
            <a:xfrm>
              <a:off x="5550335" y="5439375"/>
              <a:ext cx="351042" cy="41649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6" t="69743" r="69240" b="15898"/>
            <a:stretch/>
          </p:blipFill>
          <p:spPr>
            <a:xfrm>
              <a:off x="5550335" y="5919548"/>
              <a:ext cx="351042" cy="416491"/>
            </a:xfrm>
            <a:prstGeom prst="rect">
              <a:avLst/>
            </a:prstGeom>
          </p:spPr>
        </p:pic>
      </p:grpSp>
      <p:pic>
        <p:nvPicPr>
          <p:cNvPr id="15" name="pattern_right.png" descr="pattern_right.png"/>
          <p:cNvPicPr>
            <a:picLocks noChangeAspect="1"/>
          </p:cNvPicPr>
          <p:nvPr/>
        </p:nvPicPr>
        <p:blipFill rotWithShape="1">
          <a:blip r:embed="rId8"/>
          <a:srcRect l="44566" t="861" r="-1070" b="30083"/>
          <a:stretch/>
        </p:blipFill>
        <p:spPr>
          <a:xfrm rot="10800000">
            <a:off x="8262712" y="-14666"/>
            <a:ext cx="3914297" cy="687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3E064C0-CB76-2FA2-16C9-80F47EA5B135}"/>
              </a:ext>
            </a:extLst>
          </p:cNvPr>
          <p:cNvSpPr/>
          <p:nvPr/>
        </p:nvSpPr>
        <p:spPr>
          <a:xfrm>
            <a:off x="3163662" y="5573797"/>
            <a:ext cx="19174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798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мая </a:t>
            </a:r>
            <a:r>
              <a:rPr lang="ru-RU" sz="1300" dirty="0" smtClean="0">
                <a:solidFill>
                  <a:srgbClr val="798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года,</a:t>
            </a:r>
          </a:p>
          <a:p>
            <a:pPr algn="ctr"/>
            <a:r>
              <a:rPr lang="ru-RU" sz="1300" dirty="0">
                <a:solidFill>
                  <a:srgbClr val="798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300" smtClean="0">
                <a:solidFill>
                  <a:srgbClr val="798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Ростов-на-Дону</a:t>
            </a:r>
            <a:endParaRPr lang="ru-RU" sz="1300" dirty="0">
              <a:solidFill>
                <a:srgbClr val="798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338" y="4896356"/>
            <a:ext cx="1236753" cy="154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ttern_right.png" descr="pattern_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65113" y="-184322"/>
            <a:ext cx="4910528" cy="705232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Прямоугольник 40"/>
          <p:cNvSpPr/>
          <p:nvPr/>
        </p:nvSpPr>
        <p:spPr>
          <a:xfrm>
            <a:off x="0" y="0"/>
            <a:ext cx="12192000" cy="579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5262" y="1807960"/>
            <a:ext cx="5469206" cy="345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xmlns="" id="{F75F3BB0-82BE-4E45-A36B-7E78B6F08BDC}"/>
              </a:ext>
            </a:extLst>
          </p:cNvPr>
          <p:cNvSpPr txBox="1"/>
          <p:nvPr/>
        </p:nvSpPr>
        <p:spPr>
          <a:xfrm>
            <a:off x="501663" y="851344"/>
            <a:ext cx="5281648" cy="574087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R="8377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Национальное   объединение   изыскателей </a:t>
            </a:r>
          </a:p>
          <a:p>
            <a:pPr marR="8377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проектировщиков: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553FF3F7-8D83-4416-A69D-9F9C127700F3}"/>
              </a:ext>
            </a:extLst>
          </p:cNvPr>
          <p:cNvSpPr txBox="1"/>
          <p:nvPr/>
        </p:nvSpPr>
        <p:spPr>
          <a:xfrm>
            <a:off x="459041" y="1768200"/>
            <a:ext cx="5281648" cy="13496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marR="8377">
              <a:lnSpc>
                <a:spcPct val="120000"/>
              </a:lnSpc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Президент – Шамузафаров Анвар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Шамухамедович</a:t>
            </a:r>
          </a:p>
          <a:p>
            <a:pPr marL="20942" marR="8377">
              <a:lnSpc>
                <a:spcPct val="120000"/>
              </a:lnSpc>
            </a:pPr>
            <a:endParaRPr lang="ru-RU" sz="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6692" marR="8377" indent="-28575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224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саморегулируемых организаций;</a:t>
            </a:r>
          </a:p>
          <a:p>
            <a:pPr marL="306692" marR="8377" indent="-28575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проектных и изыскательских организаций;</a:t>
            </a:r>
          </a:p>
          <a:p>
            <a:pPr marL="306692" marR="8377" indent="-28575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тыс.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специалистов в НРС.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9762" y="29413"/>
            <a:ext cx="105732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Национальное объединение изыскателей и проектировщиков</a:t>
            </a:r>
            <a:endParaRPr lang="ru-RU" sz="26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xmlns="" id="{F75F3BB0-82BE-4E45-A36B-7E78B6F08BDC}"/>
              </a:ext>
            </a:extLst>
          </p:cNvPr>
          <p:cNvSpPr txBox="1"/>
          <p:nvPr/>
        </p:nvSpPr>
        <p:spPr>
          <a:xfrm>
            <a:off x="6467560" y="753459"/>
            <a:ext cx="5244726" cy="851086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R="8377"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СПК в области инженерных изысканий, градостроительства, архитектурно-строительного проектирования: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82834" y="3188214"/>
            <a:ext cx="11424120" cy="3203338"/>
            <a:chOff x="417978" y="3148062"/>
            <a:chExt cx="11424120" cy="320333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17978" y="3148062"/>
              <a:ext cx="5434062" cy="3203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xmlns="" id="{D9257433-C0D8-4E55-A9D0-8644F4776C10}"/>
                </a:ext>
              </a:extLst>
            </p:cNvPr>
            <p:cNvSpPr txBox="1"/>
            <p:nvPr/>
          </p:nvSpPr>
          <p:spPr>
            <a:xfrm>
              <a:off x="451370" y="3266022"/>
              <a:ext cx="5400670" cy="574087"/>
            </a:xfrm>
            <a:prstGeom prst="rect">
              <a:avLst/>
            </a:prstGeom>
          </p:spPr>
          <p:txBody>
            <a:bodyPr vert="horz" wrap="square" lIns="0" tIns="19895" rIns="0" bIns="0" rtlCol="0">
              <a:spAutoFit/>
            </a:bodyPr>
            <a:lstStyle/>
            <a:p>
              <a:pPr marR="8377" algn="ctr"/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Приоритетные направления </a:t>
              </a:r>
            </a:p>
            <a:p>
              <a:pPr marR="8377" algn="ctr"/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деятельности: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4">
              <a:extLst>
                <a:ext uri="{FF2B5EF4-FFF2-40B4-BE49-F238E27FC236}">
                  <a16:creationId xmlns:a16="http://schemas.microsoft.com/office/drawing/2014/main" xmlns="" id="{553FF3F7-8D83-4416-A69D-9F9C127700F3}"/>
                </a:ext>
              </a:extLst>
            </p:cNvPr>
            <p:cNvSpPr txBox="1"/>
            <p:nvPr/>
          </p:nvSpPr>
          <p:spPr>
            <a:xfrm>
              <a:off x="531238" y="3958068"/>
              <a:ext cx="4998757" cy="2051415"/>
            </a:xfrm>
            <a:prstGeom prst="rect">
              <a:avLst/>
            </a:prstGeom>
          </p:spPr>
          <p:txBody>
            <a:bodyPr vert="horz" wrap="square" lIns="0" tIns="19895" rIns="0" bIns="0" rtlCol="0">
              <a:spAutoFit/>
            </a:bodyPr>
            <a:lstStyle/>
            <a:p>
              <a:pPr marL="306692" marR="8377" indent="-285750" algn="just">
                <a:buClr>
                  <a:srgbClr val="00609D"/>
                </a:buClr>
                <a:buFont typeface="Wingdings" panose="05000000000000000000" pitchFamily="2" charset="2"/>
                <a:buChar char="§"/>
              </a:pP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разработка и актуализация профессиональных </a:t>
              </a: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стандартов и квалификационных 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требований;</a:t>
              </a:r>
              <a:endParaRPr lang="ru-RU" sz="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306692" marR="8377" indent="-285750" algn="just">
                <a:buClr>
                  <a:srgbClr val="00609D"/>
                </a:buClr>
                <a:buFont typeface="Wingdings" panose="05000000000000000000" pitchFamily="2" charset="2"/>
                <a:buChar char="§"/>
              </a:pP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участие </a:t>
              </a: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 организации независимой оценки квалификации 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работников или </a:t>
              </a: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лиц, претендующих на осуществление определенного вида 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трудовой деятельности </a:t>
              </a: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 области инженерных изысканий, 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градостроительства, архитектурно-строительного проектирования.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408036" y="3152237"/>
              <a:ext cx="5434062" cy="31991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25" name="object 4">
              <a:extLst>
                <a:ext uri="{FF2B5EF4-FFF2-40B4-BE49-F238E27FC236}">
                  <a16:creationId xmlns:a16="http://schemas.microsoft.com/office/drawing/2014/main" xmlns="" id="{D9257433-C0D8-4E55-A9D0-8644F4776C10}"/>
                </a:ext>
              </a:extLst>
            </p:cNvPr>
            <p:cNvSpPr txBox="1"/>
            <p:nvPr/>
          </p:nvSpPr>
          <p:spPr>
            <a:xfrm>
              <a:off x="6401317" y="3243157"/>
              <a:ext cx="5389334" cy="574087"/>
            </a:xfrm>
            <a:prstGeom prst="rect">
              <a:avLst/>
            </a:prstGeom>
          </p:spPr>
          <p:txBody>
            <a:bodyPr vert="horz" wrap="square" lIns="0" tIns="19895" rIns="0" bIns="0" rtlCol="0">
              <a:spAutoFit/>
            </a:bodyPr>
            <a:lstStyle/>
            <a:p>
              <a:pPr marR="8377" algn="ctr"/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Функции Совета </a:t>
              </a:r>
            </a:p>
            <a:p>
              <a:pPr marR="8377" algn="ctr"/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 профессиональным квалификациям: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42102" y="3930160"/>
              <a:ext cx="52508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 fontAlgn="base">
                <a:buClr>
                  <a:srgbClr val="00609D"/>
                </a:buClr>
                <a:buFont typeface="Wingdings" panose="05000000000000000000" pitchFamily="2" charset="2"/>
                <a:buChar char="§"/>
              </a:pP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</a:t>
              </a: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актуализация профессиональных 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стандартов; </a:t>
              </a:r>
              <a:endParaRPr lang="ru-RU" sz="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 fontAlgn="base">
                <a:buClr>
                  <a:srgbClr val="00609D"/>
                </a:buClr>
                <a:buFont typeface="Wingdings" panose="05000000000000000000" pitchFamily="2" charset="2"/>
                <a:buChar char="§"/>
              </a:pP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независимой оценки квалификации;</a:t>
              </a:r>
              <a:endParaRPr lang="ru-RU" sz="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 fontAlgn="base">
                <a:buClr>
                  <a:srgbClr val="00609D"/>
                </a:buClr>
                <a:buFont typeface="Wingdings" panose="05000000000000000000" pitchFamily="2" charset="2"/>
                <a:buChar char="§"/>
              </a:pP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проведение </a:t>
              </a: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экспертизы федеральных государственных образовательных стандартов профессионального 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образования; 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 fontAlgn="base">
                <a:buClr>
                  <a:srgbClr val="00609D"/>
                </a:buClr>
                <a:buFont typeface="Wingdings" panose="05000000000000000000" pitchFamily="2" charset="2"/>
                <a:buChar char="§"/>
              </a:pP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</a:t>
              </a: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профессионально-общественной аккредитации 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образовательных программ;</a:t>
              </a:r>
            </a:p>
            <a:p>
              <a:pPr marL="285750" indent="-285750" algn="just" fontAlgn="base">
                <a:buClr>
                  <a:srgbClr val="00609D"/>
                </a:buClr>
                <a:buFont typeface="Wingdings" panose="05000000000000000000" pitchFamily="2" charset="2"/>
                <a:buChar char="§"/>
              </a:pP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проведение мониторинга рынка труда</a:t>
              </a: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406958" y="1801888"/>
            <a:ext cx="5361970" cy="3481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1757661" y="147578"/>
            <a:ext cx="259150" cy="312821"/>
            <a:chOff x="11842098" y="6461882"/>
            <a:chExt cx="259150" cy="31282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853365" y="6486271"/>
              <a:ext cx="247883" cy="264044"/>
            </a:xfrm>
            <a:prstGeom prst="rect">
              <a:avLst/>
            </a:prstGeom>
            <a:solidFill>
              <a:srgbClr val="798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16" name="Номер слайда 11"/>
            <p:cNvSpPr txBox="1">
              <a:spLocks/>
            </p:cNvSpPr>
            <p:nvPr/>
          </p:nvSpPr>
          <p:spPr>
            <a:xfrm>
              <a:off x="11842098" y="6461882"/>
              <a:ext cx="256234" cy="31282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object 4">
            <a:extLst>
              <a:ext uri="{FF2B5EF4-FFF2-40B4-BE49-F238E27FC236}">
                <a16:creationId xmlns:a16="http://schemas.microsoft.com/office/drawing/2014/main" xmlns="" id="{553FF3F7-8D83-4416-A69D-9F9C127700F3}"/>
              </a:ext>
            </a:extLst>
          </p:cNvPr>
          <p:cNvSpPr txBox="1"/>
          <p:nvPr/>
        </p:nvSpPr>
        <p:spPr>
          <a:xfrm>
            <a:off x="6493550" y="1768200"/>
            <a:ext cx="5348548" cy="13496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marR="8377">
              <a:lnSpc>
                <a:spcPct val="12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Председатель – Посохин Михаил Михайлович</a:t>
            </a:r>
          </a:p>
          <a:p>
            <a:pPr marL="20942" marR="8377">
              <a:lnSpc>
                <a:spcPct val="120000"/>
              </a:lnSpc>
            </a:pPr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6692" marR="8377" indent="-28575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члена Совета;</a:t>
            </a:r>
          </a:p>
          <a:p>
            <a:pPr marL="306692" marR="8377" indent="-28575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55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профессиональных стандартов;</a:t>
            </a:r>
          </a:p>
          <a:p>
            <a:pPr marL="306692" marR="8377" indent="-28575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74 тыс.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профессиональных экзаменов.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-16359" y="528266"/>
            <a:ext cx="12192000" cy="33955"/>
          </a:xfrm>
          <a:prstGeom prst="line">
            <a:avLst/>
          </a:prstGeom>
          <a:ln w="19050">
            <a:solidFill>
              <a:srgbClr val="0060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10" y="5810543"/>
            <a:ext cx="1613331" cy="1613331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-6029" y="0"/>
            <a:ext cx="701531" cy="657397"/>
            <a:chOff x="1284101" y="340071"/>
            <a:chExt cx="701531" cy="657397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567727" y="340071"/>
              <a:ext cx="417905" cy="4238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284101" y="486701"/>
              <a:ext cx="283626" cy="277248"/>
            </a:xfrm>
            <a:prstGeom prst="rect">
              <a:avLst/>
            </a:prstGeom>
            <a:solidFill>
              <a:srgbClr val="ED1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D1A24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397592" y="755891"/>
              <a:ext cx="172822" cy="187516"/>
            </a:xfrm>
            <a:prstGeom prst="rect">
              <a:avLst/>
            </a:prstGeom>
            <a:solidFill>
              <a:srgbClr val="0060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563700" y="757226"/>
              <a:ext cx="203939" cy="240242"/>
            </a:xfrm>
            <a:prstGeom prst="rect">
              <a:avLst/>
            </a:prstGeom>
            <a:solidFill>
              <a:srgbClr val="BB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428119" y="5509146"/>
            <a:ext cx="6096482" cy="1155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56" name="pattern_right.png" descr="pattern_right.png"/>
          <p:cNvPicPr>
            <a:picLocks noChangeAspect="1"/>
          </p:cNvPicPr>
          <p:nvPr/>
        </p:nvPicPr>
        <p:blipFill rotWithShape="1">
          <a:blip r:embed="rId3"/>
          <a:srcRect l="5480"/>
          <a:stretch/>
        </p:blipFill>
        <p:spPr>
          <a:xfrm rot="10800000">
            <a:off x="7540269" y="-194326"/>
            <a:ext cx="4641399" cy="705232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Прямоугольник 40"/>
          <p:cNvSpPr/>
          <p:nvPr/>
        </p:nvSpPr>
        <p:spPr>
          <a:xfrm>
            <a:off x="-1" y="0"/>
            <a:ext cx="12192001" cy="579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20097" y="50251"/>
            <a:ext cx="79848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Профессиональный стандарт и квалификация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1" y="579557"/>
            <a:ext cx="12192001" cy="1"/>
          </a:xfrm>
          <a:prstGeom prst="line">
            <a:avLst/>
          </a:prstGeom>
          <a:ln w="19050">
            <a:solidFill>
              <a:srgbClr val="0060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382835" y="735238"/>
            <a:ext cx="6096482" cy="1279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0374" y="836584"/>
            <a:ext cx="5850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marR="8890" algn="just">
              <a:spcBef>
                <a:spcPts val="100"/>
              </a:spcBef>
              <a:spcAft>
                <a:spcPts val="0"/>
              </a:spcAft>
            </a:pPr>
            <a:r>
              <a:rPr lang="ru-RU" sz="1600" b="1" spc="-1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ПРОФЕССИОНАЛЬНЫЙ</a:t>
            </a:r>
            <a:r>
              <a:rPr lang="ru-RU" sz="1600" b="1" spc="-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spc="-2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</a:t>
            </a:r>
            <a:r>
              <a:rPr lang="ru-RU" sz="1600" b="1" spc="-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1600" spc="-2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характеристика</a:t>
            </a:r>
            <a:r>
              <a:rPr lang="ru-RU" sz="1600" spc="-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квалификации, необходимой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работнику</a:t>
            </a:r>
            <a:r>
              <a:rPr lang="ru-RU" sz="1600" spc="-2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</a:t>
            </a:r>
            <a:r>
              <a:rPr lang="ru-RU" sz="1600" spc="-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spc="-3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существления определенного</a:t>
            </a:r>
            <a:r>
              <a:rPr lang="ru-RU" sz="1600" spc="-1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spc="-2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профессиональной</a:t>
            </a:r>
            <a:r>
              <a:rPr lang="ru-RU" sz="1600" spc="-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деятельности,</a:t>
            </a:r>
            <a:r>
              <a:rPr lang="ru-RU" sz="1600" spc="-3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1600" spc="-4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том</a:t>
            </a:r>
            <a:r>
              <a:rPr lang="ru-RU" sz="1600" spc="-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числе</a:t>
            </a:r>
            <a:r>
              <a:rPr lang="ru-RU" sz="1600" spc="-4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spc="-1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выполнения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определенной</a:t>
            </a:r>
            <a:r>
              <a:rPr lang="ru-RU" sz="1600" spc="-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трудовой</a:t>
            </a:r>
            <a:r>
              <a:rPr lang="ru-RU" sz="1600" spc="-5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spc="-1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функции</a:t>
            </a:r>
            <a:r>
              <a:rPr lang="ru-RU" sz="1600" spc="-1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600" spc="-1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7509" y="3917458"/>
            <a:ext cx="59145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"/>
              </a:spcBef>
              <a:tabLst>
                <a:tab pos="1033144" algn="l"/>
                <a:tab pos="2546985" algn="l"/>
                <a:tab pos="3343910" algn="l"/>
                <a:tab pos="3695065" algn="l"/>
                <a:tab pos="4069715" algn="l"/>
                <a:tab pos="5008880" algn="l"/>
              </a:tabLst>
            </a:pPr>
            <a:r>
              <a:rPr lang="ru-RU" sz="1600" spc="-1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федеральному закону </a:t>
            </a:r>
            <a:r>
              <a:rPr lang="ru-RU" sz="1600" spc="-2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29 </a:t>
            </a:r>
            <a:r>
              <a:rPr lang="ru-RU" sz="1600" spc="-1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 </a:t>
            </a:r>
            <a:r>
              <a:rPr lang="ru-RU" sz="1600" spc="-2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          </a:t>
            </a:r>
            <a:r>
              <a:rPr lang="en-US" sz="1600" spc="-2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3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273-</a:t>
            </a:r>
            <a:r>
              <a:rPr lang="ru-RU" sz="1600" spc="-2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</a:t>
            </a:r>
            <a:r>
              <a:rPr lang="ru-RU" sz="1600" spc="-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spc="-1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600" spc="-2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образовании</a:t>
            </a:r>
            <a:r>
              <a:rPr lang="ru-RU" sz="1600" spc="-4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spc="-2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</a:t>
            </a:r>
            <a:r>
              <a:rPr lang="ru-RU" sz="1600" spc="-4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</a:t>
            </a:r>
            <a:r>
              <a:rPr lang="ru-RU" sz="1600" spc="-1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едерации»: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квалификация</a:t>
            </a:r>
            <a:r>
              <a:rPr lang="ru-RU" sz="1600" i="1" spc="459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spc="49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знаний, умений, навыков </a:t>
            </a:r>
            <a:r>
              <a:rPr lang="ru-RU" sz="1600" spc="-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spc="-1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компетенции, характеризующий подготовленность </a:t>
            </a:r>
            <a:r>
              <a:rPr lang="ru-RU" sz="1600" spc="-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spc="-1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выполнению определенного </a:t>
            </a:r>
            <a:r>
              <a:rPr lang="ru-RU" sz="1600" spc="-2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 </a:t>
            </a:r>
            <a:r>
              <a:rPr lang="ru-RU" sz="1600" spc="-1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деятельности</a:t>
            </a:r>
            <a:r>
              <a:rPr lang="ru-RU" sz="1600" spc="-1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spc="-1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  <a:tabLst>
                <a:tab pos="1033144" algn="l"/>
                <a:tab pos="2546985" algn="l"/>
                <a:tab pos="3343910" algn="l"/>
                <a:tab pos="3695065" algn="l"/>
                <a:tab pos="4069715" algn="l"/>
                <a:tab pos="5008880" algn="l"/>
              </a:tabLst>
            </a:pPr>
            <a:endParaRPr lang="ru-RU" sz="800" spc="-1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  <a:tabLst>
                <a:tab pos="1033144" algn="l"/>
                <a:tab pos="2546985" algn="l"/>
                <a:tab pos="3343910" algn="l"/>
                <a:tab pos="3695065" algn="l"/>
                <a:tab pos="4069715" algn="l"/>
                <a:tab pos="5008880" algn="l"/>
              </a:tabLst>
            </a:pPr>
            <a:r>
              <a:rPr lang="ru-RU" sz="1600" spc="-1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статье 195.1 Трудового кодекса </a:t>
            </a:r>
            <a:r>
              <a:rPr lang="ru-RU" sz="1600" spc="-2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1600" spc="-1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Федерации: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квалификация работника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уровень знаний, </a:t>
            </a:r>
            <a:r>
              <a:rPr lang="ru-RU" sz="1600" spc="-1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умений, </a:t>
            </a:r>
            <a:r>
              <a:rPr lang="ru-RU" sz="1600" b="1" spc="-1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навыков и опыта работы </a:t>
            </a:r>
            <a:r>
              <a:rPr lang="ru-RU" sz="1600" b="1" spc="-1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работника.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0374" y="2063104"/>
            <a:ext cx="5952667" cy="185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marR="8890">
              <a:spcBef>
                <a:spcPts val="100"/>
              </a:spcBef>
              <a:spcAft>
                <a:spcPts val="0"/>
              </a:spcAft>
            </a:pPr>
            <a:r>
              <a:rPr lang="ru-RU" sz="1600" b="1" spc="-1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ПРОФЕССИОНАЛЬНЫЙ</a:t>
            </a:r>
            <a:r>
              <a:rPr lang="ru-RU" sz="1600" b="1" spc="-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spc="-2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</a:t>
            </a:r>
            <a:r>
              <a:rPr lang="ru-RU" sz="1600" b="1" spc="-2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294640" marR="8890" indent="-285750" algn="just">
              <a:spcBef>
                <a:spcPts val="100"/>
              </a:spcBef>
              <a:spcAft>
                <a:spcPts val="0"/>
              </a:spcAft>
              <a:buClr>
                <a:srgbClr val="ED1A24"/>
              </a:buClr>
              <a:buFont typeface="Wingdings" panose="05000000000000000000" pitchFamily="2" charset="2"/>
              <a:buChar char="§"/>
            </a:pPr>
            <a:r>
              <a:rPr lang="ru-RU" sz="1600" spc="-2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основа для проведения независимой оценки</a:t>
            </a:r>
            <a:r>
              <a:rPr lang="en-US" sz="1600" spc="-2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spc="-2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квалификации;</a:t>
            </a:r>
          </a:p>
          <a:p>
            <a:pPr marL="294640" marR="8890" indent="-285750" algn="just">
              <a:spcBef>
                <a:spcPts val="100"/>
              </a:spcBef>
              <a:spcAft>
                <a:spcPts val="0"/>
              </a:spcAft>
              <a:buClr>
                <a:srgbClr val="ED1A24"/>
              </a:buClr>
              <a:buFont typeface="Wingdings" panose="05000000000000000000" pitchFamily="2" charset="2"/>
              <a:buChar char="§"/>
            </a:pPr>
            <a:r>
              <a:rPr lang="ru-RU" sz="1600" spc="-2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основа для разработки и актуализации федеральных государственных образовательных стандартов и образовательных программ СПО и ВО;</a:t>
            </a:r>
          </a:p>
          <a:p>
            <a:pPr marL="294640" marR="8890" indent="-285750">
              <a:spcBef>
                <a:spcPts val="100"/>
              </a:spcBef>
              <a:spcAft>
                <a:spcPts val="0"/>
              </a:spcAft>
              <a:buClr>
                <a:srgbClr val="ED1A24"/>
              </a:buClr>
              <a:buFont typeface="Wingdings" panose="05000000000000000000" pitchFamily="2" charset="2"/>
              <a:buChar char="§"/>
            </a:pPr>
            <a:r>
              <a:rPr lang="ru-RU" sz="1600" spc="-2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основа для проведения ГИА НОК студентов.</a:t>
            </a:r>
            <a:endParaRPr lang="ru-RU" sz="1600" spc="-1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4" name="object 4"/>
          <p:cNvGrpSpPr/>
          <p:nvPr/>
        </p:nvGrpSpPr>
        <p:grpSpPr>
          <a:xfrm>
            <a:off x="6731076" y="1258162"/>
            <a:ext cx="5136279" cy="4994172"/>
            <a:chOff x="6866757" y="1222232"/>
            <a:chExt cx="5136279" cy="4994172"/>
          </a:xfrm>
        </p:grpSpPr>
        <p:pic>
          <p:nvPicPr>
            <p:cNvPr id="3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6394" y="1222232"/>
              <a:ext cx="4166642" cy="3599718"/>
            </a:xfrm>
            <a:prstGeom prst="rect">
              <a:avLst/>
            </a:prstGeom>
          </p:spPr>
        </p:pic>
        <p:pic>
          <p:nvPicPr>
            <p:cNvPr id="44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26062" y="1309251"/>
              <a:ext cx="4101083" cy="3534155"/>
            </a:xfrm>
            <a:prstGeom prst="rect">
              <a:avLst/>
            </a:prstGeom>
            <a:ln>
              <a:solidFill>
                <a:srgbClr val="79818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6757" y="3677420"/>
              <a:ext cx="4204716" cy="2538984"/>
            </a:xfrm>
            <a:prstGeom prst="rect">
              <a:avLst/>
            </a:prstGeom>
          </p:spPr>
        </p:pic>
        <p:pic>
          <p:nvPicPr>
            <p:cNvPr id="46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63357" y="3659469"/>
              <a:ext cx="4102608" cy="2436876"/>
            </a:xfrm>
            <a:prstGeom prst="rect">
              <a:avLst/>
            </a:prstGeom>
            <a:ln>
              <a:solidFill>
                <a:srgbClr val="79818C"/>
              </a:solidFill>
            </a:ln>
          </p:spPr>
        </p:pic>
      </p:grpSp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10" y="5810543"/>
            <a:ext cx="1613331" cy="161333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-6029" y="0"/>
            <a:ext cx="701531" cy="657397"/>
            <a:chOff x="1284101" y="340071"/>
            <a:chExt cx="701531" cy="65739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567727" y="340071"/>
              <a:ext cx="417905" cy="4238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284101" y="486701"/>
              <a:ext cx="283626" cy="277248"/>
            </a:xfrm>
            <a:prstGeom prst="rect">
              <a:avLst/>
            </a:prstGeom>
            <a:solidFill>
              <a:srgbClr val="ED1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D1A24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397592" y="755891"/>
              <a:ext cx="172822" cy="187516"/>
            </a:xfrm>
            <a:prstGeom prst="rect">
              <a:avLst/>
            </a:prstGeom>
            <a:solidFill>
              <a:srgbClr val="0060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563700" y="757226"/>
              <a:ext cx="203939" cy="240242"/>
            </a:xfrm>
            <a:prstGeom prst="rect">
              <a:avLst/>
            </a:prstGeom>
            <a:solidFill>
              <a:srgbClr val="BB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1757661" y="147578"/>
            <a:ext cx="259150" cy="312821"/>
            <a:chOff x="11842098" y="6461882"/>
            <a:chExt cx="259150" cy="312821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1853365" y="6486271"/>
              <a:ext cx="247883" cy="264044"/>
            </a:xfrm>
            <a:prstGeom prst="rect">
              <a:avLst/>
            </a:prstGeom>
            <a:solidFill>
              <a:srgbClr val="798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9" name="Номер слайда 11"/>
            <p:cNvSpPr txBox="1">
              <a:spLocks/>
            </p:cNvSpPr>
            <p:nvPr/>
          </p:nvSpPr>
          <p:spPr>
            <a:xfrm>
              <a:off x="11842098" y="6461882"/>
              <a:ext cx="256234" cy="31282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5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attern_right.png" descr="pattern_right.png"/>
          <p:cNvPicPr>
            <a:picLocks noChangeAspect="1"/>
          </p:cNvPicPr>
          <p:nvPr/>
        </p:nvPicPr>
        <p:blipFill rotWithShape="1">
          <a:blip r:embed="rId3"/>
          <a:srcRect l="5480"/>
          <a:stretch/>
        </p:blipFill>
        <p:spPr>
          <a:xfrm rot="10800000">
            <a:off x="7534242" y="-194325"/>
            <a:ext cx="4641399" cy="705232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Прямоугольник 40"/>
          <p:cNvSpPr/>
          <p:nvPr/>
        </p:nvSpPr>
        <p:spPr>
          <a:xfrm>
            <a:off x="0" y="0"/>
            <a:ext cx="12192000" cy="579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20097" y="50251"/>
            <a:ext cx="79848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Обязательные профессиональные стандарты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0" y="579558"/>
            <a:ext cx="12192000" cy="11957"/>
          </a:xfrm>
          <a:prstGeom prst="line">
            <a:avLst/>
          </a:prstGeom>
          <a:ln w="19050">
            <a:solidFill>
              <a:srgbClr val="0060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208198" y="2231641"/>
            <a:ext cx="3781660" cy="3714391"/>
            <a:chOff x="382834" y="2342856"/>
            <a:chExt cx="3781660" cy="371439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382834" y="2342856"/>
              <a:ext cx="3781660" cy="3704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4716" y="2394706"/>
              <a:ext cx="3537895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Архитектор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ru-RU" sz="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(утвержден приказом </a:t>
              </a: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Минтруда России от 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06.04.2022 </a:t>
              </a: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№ 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202н)</a:t>
              </a:r>
            </a:p>
            <a:p>
              <a:pPr algn="just"/>
              <a:endPara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just"/>
              <a:endPara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just"/>
              <a:endPara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проведено профессиональных экзаменов (Главный архитектор проекта, 7 уровень квалификации):</a:t>
              </a:r>
            </a:p>
            <a:p>
              <a:pPr algn="just"/>
              <a:endPara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just"/>
              <a:endParaRPr lang="ru-RU" sz="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7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2432</a:t>
              </a:r>
              <a:r>
                <a:rPr lang="ru-RU" sz="3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endParaRPr lang="ru-RU" sz="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человек сдали экзамены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182001" y="2231642"/>
            <a:ext cx="3781660" cy="3704687"/>
            <a:chOff x="382834" y="2342856"/>
            <a:chExt cx="3781660" cy="370468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82834" y="2342856"/>
              <a:ext cx="3781660" cy="3704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0599" y="2394705"/>
              <a:ext cx="3537895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Специалист по организации инженерных изысканий</a:t>
              </a:r>
            </a:p>
            <a:p>
              <a:pPr algn="ctr"/>
              <a:endParaRPr lang="ru-RU" sz="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(утвержден приказом Минтруда России от 21 апреля 2022 года №227н)</a:t>
              </a:r>
            </a:p>
            <a:p>
              <a:pPr algn="just"/>
              <a:endPara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проведено профессиональных экзаменов (Главный инженер проекта, 7 уровень квалификации):</a:t>
              </a:r>
            </a:p>
            <a:p>
              <a:pPr algn="just"/>
              <a:endPara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7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18413</a:t>
              </a:r>
              <a:r>
                <a:rPr lang="ru-RU" sz="3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endParaRPr lang="ru-RU" sz="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человек сдали экзамены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8187972" y="2231642"/>
            <a:ext cx="3781660" cy="3704687"/>
            <a:chOff x="382834" y="2342856"/>
            <a:chExt cx="3781660" cy="3704687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82834" y="2342856"/>
              <a:ext cx="3781660" cy="3704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4716" y="2354814"/>
              <a:ext cx="3537895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Специалист по организации архитектурно-строительного проектирования</a:t>
              </a:r>
            </a:p>
            <a:p>
              <a:pPr algn="ctr"/>
              <a:endParaRPr lang="ru-RU" sz="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(утвержден приказом Минтруда России от 06.04.2022 № 228н)</a:t>
              </a:r>
            </a:p>
            <a:p>
              <a:pPr algn="just"/>
              <a:endPara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проведено профессиональных экзаменов (Главный инженер проекта, 7 уровень квалификации):</a:t>
              </a:r>
            </a:p>
            <a:p>
              <a:pPr algn="ctr"/>
              <a:endParaRPr lang="ru-RU" sz="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7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50655</a:t>
              </a:r>
              <a:r>
                <a:rPr lang="ru-RU" sz="3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endParaRPr lang="ru-RU" sz="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человек сдали экзамены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-6029" y="0"/>
            <a:ext cx="701531" cy="657397"/>
            <a:chOff x="1284101" y="340071"/>
            <a:chExt cx="701531" cy="65739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567727" y="340071"/>
              <a:ext cx="417905" cy="4238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284101" y="486701"/>
              <a:ext cx="283626" cy="277248"/>
            </a:xfrm>
            <a:prstGeom prst="rect">
              <a:avLst/>
            </a:prstGeom>
            <a:solidFill>
              <a:srgbClr val="ED1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D1A24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397592" y="755891"/>
              <a:ext cx="172822" cy="187516"/>
            </a:xfrm>
            <a:prstGeom prst="rect">
              <a:avLst/>
            </a:prstGeom>
            <a:solidFill>
              <a:srgbClr val="0060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563700" y="757226"/>
              <a:ext cx="203939" cy="240242"/>
            </a:xfrm>
            <a:prstGeom prst="rect">
              <a:avLst/>
            </a:prstGeom>
            <a:solidFill>
              <a:srgbClr val="BB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35" y="963417"/>
            <a:ext cx="1211288" cy="1211288"/>
          </a:xfrm>
          <a:prstGeom prst="rect">
            <a:avLst/>
          </a:prstGeom>
        </p:spPr>
      </p:pic>
      <p:sp>
        <p:nvSpPr>
          <p:cNvPr id="11" name="Выноска 3 (граница и черта) 10"/>
          <p:cNvSpPr/>
          <p:nvPr/>
        </p:nvSpPr>
        <p:spPr>
          <a:xfrm>
            <a:off x="728326" y="4988858"/>
            <a:ext cx="2783542" cy="1210235"/>
          </a:xfrm>
          <a:prstGeom prst="accentBorderCallout3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Выноска 3 (граница и черта) 43"/>
          <p:cNvSpPr/>
          <p:nvPr/>
        </p:nvSpPr>
        <p:spPr>
          <a:xfrm>
            <a:off x="4701818" y="4988857"/>
            <a:ext cx="2783542" cy="1210235"/>
          </a:xfrm>
          <a:prstGeom prst="accentBorderCallout3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Выноска 3 (граница и черта) 44"/>
          <p:cNvSpPr/>
          <p:nvPr/>
        </p:nvSpPr>
        <p:spPr>
          <a:xfrm>
            <a:off x="8713141" y="4988856"/>
            <a:ext cx="2783542" cy="1210235"/>
          </a:xfrm>
          <a:prstGeom prst="accentBorderCallout3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11757661" y="147578"/>
            <a:ext cx="259150" cy="312821"/>
            <a:chOff x="11842098" y="6461882"/>
            <a:chExt cx="259150" cy="31282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1853365" y="6486271"/>
              <a:ext cx="247883" cy="264044"/>
            </a:xfrm>
            <a:prstGeom prst="rect">
              <a:avLst/>
            </a:prstGeom>
            <a:solidFill>
              <a:srgbClr val="798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54" name="Номер слайда 11"/>
            <p:cNvSpPr txBox="1">
              <a:spLocks/>
            </p:cNvSpPr>
            <p:nvPr/>
          </p:nvSpPr>
          <p:spPr>
            <a:xfrm>
              <a:off x="11842098" y="6461882"/>
              <a:ext cx="256234" cy="31282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48884" r="70499" b="4518"/>
          <a:stretch/>
        </p:blipFill>
        <p:spPr>
          <a:xfrm>
            <a:off x="5404969" y="829230"/>
            <a:ext cx="1415069" cy="1345475"/>
          </a:xfrm>
        </p:spPr>
      </p:pic>
      <p:pic>
        <p:nvPicPr>
          <p:cNvPr id="5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1" t="48068" r="6596"/>
          <a:stretch/>
        </p:blipFill>
        <p:spPr>
          <a:xfrm>
            <a:off x="1306105" y="773883"/>
            <a:ext cx="1567543" cy="1513635"/>
          </a:xfr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10" y="5810543"/>
            <a:ext cx="1613331" cy="16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attern_right.png" descr="pattern_right.png"/>
          <p:cNvPicPr>
            <a:picLocks noChangeAspect="1"/>
          </p:cNvPicPr>
          <p:nvPr/>
        </p:nvPicPr>
        <p:blipFill rotWithShape="1">
          <a:blip r:embed="rId3"/>
          <a:srcRect l="5480"/>
          <a:stretch/>
        </p:blipFill>
        <p:spPr>
          <a:xfrm rot="10800000">
            <a:off x="7540269" y="-194326"/>
            <a:ext cx="4641399" cy="705232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Прямоугольник 40"/>
          <p:cNvSpPr/>
          <p:nvPr/>
        </p:nvSpPr>
        <p:spPr>
          <a:xfrm>
            <a:off x="-1" y="0"/>
            <a:ext cx="12200884" cy="579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20097" y="50251"/>
            <a:ext cx="83135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Рекомендуемые профессиональные стандарты*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1" y="579557"/>
            <a:ext cx="12192001" cy="1"/>
          </a:xfrm>
          <a:prstGeom prst="line">
            <a:avLst/>
          </a:prstGeom>
          <a:ln w="19050">
            <a:solidFill>
              <a:srgbClr val="0060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-6029" y="0"/>
            <a:ext cx="701531" cy="657397"/>
            <a:chOff x="1284101" y="340071"/>
            <a:chExt cx="701531" cy="65739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567727" y="340071"/>
              <a:ext cx="417905" cy="4238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284101" y="486701"/>
              <a:ext cx="283626" cy="277248"/>
            </a:xfrm>
            <a:prstGeom prst="rect">
              <a:avLst/>
            </a:prstGeom>
            <a:solidFill>
              <a:srgbClr val="ED1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D1A24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397592" y="755891"/>
              <a:ext cx="172822" cy="187516"/>
            </a:xfrm>
            <a:prstGeom prst="rect">
              <a:avLst/>
            </a:prstGeom>
            <a:solidFill>
              <a:srgbClr val="0060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563700" y="757226"/>
              <a:ext cx="203939" cy="240242"/>
            </a:xfrm>
            <a:prstGeom prst="rect">
              <a:avLst/>
            </a:prstGeom>
            <a:solidFill>
              <a:srgbClr val="BB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-11526" y="880217"/>
            <a:ext cx="6104288" cy="4295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889" y="891197"/>
            <a:ext cx="6029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Специалист по проектированию уникальных 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зданий и сооружений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(утвержден приказом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Минтруда России от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19.10.2021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 730н)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проведено профессиональных экзаменов (6 уровень квалификации):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778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человек сдали экзамены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04" y="2307048"/>
            <a:ext cx="6029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Специалист в области инженерно-геодезических изысканий 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градостроительной деятельности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(утвержден приказом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Минтруда России от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21.10.2021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№746н)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проведено профессиональных экзаменов (6 уровень квалификации):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139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человек сдали экзамены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704" y="3793882"/>
            <a:ext cx="6029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Специалист в области инженерно-геологических изысканий 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градостроительной деятельности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(утвержден приказом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Минтруда России от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4.10.2022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года №615н)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проведено профессиональных экзаменов (6 уровень квалификации):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187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человек сдали экзамены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217707" y="880861"/>
            <a:ext cx="5974293" cy="4295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217707" y="892205"/>
            <a:ext cx="59831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Специалист в области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инженерно-гидрометеорологических 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изысканий для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градостроительной деятельности </a:t>
            </a:r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(утвержден приказом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Минтруда России от 4.10.2022 года №615н)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проведено профессиональных экзаменов (6 уровень квалификации):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человек сдали экзамены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17707" y="2297378"/>
            <a:ext cx="5983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Специалист в области механики грунтов, геотехники и фундаментостроения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(утвержден приказом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Минтруда России от 06.04.2021 № 215н)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проведено профессиональных экзаменов (6 уровень квалификации):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человек сдали экзамены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38797" y="3791093"/>
            <a:ext cx="5983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Специалист в области инженерно-экологических изысканий 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градостроительной деятельности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(утвержден приказом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Минтруда России от 24.10.2023 №775н)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проведено профессиональных экзаменов (6 уровень квалификации):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человек сдали экзамены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694" y="5218211"/>
            <a:ext cx="12012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Рекомендованы Методическими рекомендациями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саморегулируемых организаций в области инженерных изысканий и архитектурно-строительного проектирования по реализации положений Постановления Правительства Российской Федерации от 20.03.2024 № 338 «Об утверждении минимальных требований к членам саморегулируемой организации, выполняющим инженерные изыскания, осуществляющим подготовку проектной документации, строительство, реконструкцию, капитальный ремонт, снос особо опасных, технически сложных и уникальных объектов, объектов использования атомной энергии, указанных в подпунктах «а» и «б» пункта 1 части 1 статьи 48.1 Градостроительного кодекса Российской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Федерации» (</a:t>
            </a:r>
            <a:r>
              <a:rPr lang="ru-RU" sz="12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утверждены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президента НОПРИЗ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А.Ш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Шамузафарова от 30 августа 2024 года №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116).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11757661" y="147578"/>
            <a:ext cx="259150" cy="312821"/>
            <a:chOff x="11842098" y="6461882"/>
            <a:chExt cx="259150" cy="312821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1853365" y="6486271"/>
              <a:ext cx="247883" cy="264044"/>
            </a:xfrm>
            <a:prstGeom prst="rect">
              <a:avLst/>
            </a:prstGeom>
            <a:solidFill>
              <a:srgbClr val="798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51" name="Номер слайда 11"/>
            <p:cNvSpPr txBox="1">
              <a:spLocks/>
            </p:cNvSpPr>
            <p:nvPr/>
          </p:nvSpPr>
          <p:spPr>
            <a:xfrm>
              <a:off x="11842098" y="6461882"/>
              <a:ext cx="256234" cy="31282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10" y="5810543"/>
            <a:ext cx="1613331" cy="16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attern_right.png" descr="pattern_right.png"/>
          <p:cNvPicPr>
            <a:picLocks noChangeAspect="1"/>
          </p:cNvPicPr>
          <p:nvPr/>
        </p:nvPicPr>
        <p:blipFill rotWithShape="1">
          <a:blip r:embed="rId3"/>
          <a:srcRect l="44566" t="861" r="-1070" b="30083"/>
          <a:stretch/>
        </p:blipFill>
        <p:spPr>
          <a:xfrm rot="10800000">
            <a:off x="8244750" y="-24717"/>
            <a:ext cx="3914297" cy="687035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Прямоугольник 40"/>
          <p:cNvSpPr/>
          <p:nvPr/>
        </p:nvSpPr>
        <p:spPr>
          <a:xfrm>
            <a:off x="0" y="0"/>
            <a:ext cx="12192000" cy="8156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07433" y="35395"/>
            <a:ext cx="49771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kern="9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Профессиональные стандарты. </a:t>
            </a:r>
          </a:p>
          <a:p>
            <a:pPr algn="ctr"/>
            <a:r>
              <a:rPr lang="ru-RU" sz="2300" b="1" kern="9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Актуализация и разработка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0" y="774531"/>
            <a:ext cx="12192000" cy="62818"/>
          </a:xfrm>
          <a:prstGeom prst="line">
            <a:avLst/>
          </a:prstGeom>
          <a:ln w="19050">
            <a:solidFill>
              <a:srgbClr val="0060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1266587" y="1454353"/>
            <a:ext cx="4895620" cy="4770467"/>
            <a:chOff x="810324" y="1405545"/>
            <a:chExt cx="4895620" cy="477046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810324" y="1405545"/>
              <a:ext cx="4895620" cy="4715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52749" y="1636308"/>
              <a:ext cx="4408251" cy="4539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Разработка:</a:t>
              </a:r>
            </a:p>
            <a:p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Clr>
                  <a:srgbClr val="0C54A0"/>
                </a:buClr>
                <a:buFont typeface="Wingdings" panose="05000000000000000000" pitchFamily="2" charset="2"/>
                <a:buChar char="§"/>
              </a:pPr>
              <a:r>
                <a:rPr lang="ru-RU" sz="17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Архитектор-градостроитель </a:t>
              </a:r>
              <a:r>
                <a:rPr lang="ru-RU" sz="17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(обсуждение).</a:t>
              </a:r>
              <a:endParaRPr lang="ru-RU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Clr>
                  <a:srgbClr val="0C54A0"/>
                </a:buClr>
                <a:buFont typeface="Wingdings" panose="05000000000000000000" pitchFamily="2" charset="2"/>
                <a:buChar char="§"/>
              </a:pPr>
              <a:endParaRPr lang="ru-RU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Clr>
                  <a:srgbClr val="0C54A0"/>
                </a:buClr>
                <a:buFont typeface="Wingdings" panose="05000000000000000000" pitchFamily="2" charset="2"/>
                <a:buChar char="§"/>
              </a:pPr>
              <a:r>
                <a:rPr lang="ru-RU" sz="17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Специалист </a:t>
              </a:r>
              <a:r>
                <a:rPr lang="ru-RU" sz="1700" b="1" dirty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 оценке технического состояния многоквартирных домов, их строительных конструкций для определения потребности в проведении капитального </a:t>
              </a:r>
              <a:r>
                <a:rPr lang="ru-RU" sz="17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ремонта </a:t>
              </a:r>
              <a:r>
                <a:rPr lang="ru-RU" sz="1700" dirty="0" smtClean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(утв. приказом Минтруда России</a:t>
              </a:r>
              <a:r>
                <a:rPr lang="en-US" sz="1700" dirty="0" smtClean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700" dirty="0" smtClean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от 11.04.2025 </a:t>
              </a:r>
              <a:r>
                <a:rPr lang="ru-RU" sz="1700" dirty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№ 209н).</a:t>
              </a:r>
              <a:endParaRPr lang="ru-RU" sz="1700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Clr>
                  <a:srgbClr val="0C54A0"/>
                </a:buClr>
                <a:buFont typeface="Wingdings" panose="05000000000000000000" pitchFamily="2" charset="2"/>
                <a:buChar char="§"/>
              </a:pPr>
              <a:endParaRPr lang="en-US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Clr>
                  <a:srgbClr val="0C54A0"/>
                </a:buClr>
                <a:buFont typeface="Wingdings" panose="05000000000000000000" pitchFamily="2" charset="2"/>
                <a:buChar char="§"/>
              </a:pPr>
              <a:r>
                <a:rPr lang="ru-RU" sz="17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Специалист </a:t>
              </a:r>
              <a:r>
                <a:rPr lang="ru-RU" sz="17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 оценке технического состояния зданий и сооружений, их строительных </a:t>
              </a:r>
              <a:r>
                <a:rPr lang="ru-RU" sz="17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конструкций </a:t>
              </a:r>
              <a:r>
                <a:rPr lang="ru-RU" sz="17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(внесен в Минтруд России).</a:t>
              </a:r>
              <a:endParaRPr lang="ru-RU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441438" y="1454352"/>
            <a:ext cx="4895620" cy="4715853"/>
            <a:chOff x="6489832" y="1405545"/>
            <a:chExt cx="4895620" cy="471585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489832" y="1405545"/>
              <a:ext cx="4895620" cy="4715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719455" y="1636308"/>
              <a:ext cx="4419599" cy="4278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Актуализация:</a:t>
              </a:r>
            </a:p>
            <a:p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7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Архитектор</a:t>
              </a:r>
              <a:r>
                <a:rPr lang="ru-RU" sz="17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endParaRPr lang="ru-RU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7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(утвержден приказом Минтруда России от 06.04.2022 № 202н</a:t>
              </a:r>
              <a:r>
                <a:rPr lang="ru-RU" sz="17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).</a:t>
              </a:r>
            </a:p>
            <a:p>
              <a:pPr algn="just"/>
              <a:endParaRPr lang="ru-RU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700" b="1" dirty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Специалист по организации архитектурно-строительного проектирования</a:t>
              </a:r>
            </a:p>
            <a:p>
              <a:pPr algn="just"/>
              <a:r>
                <a:rPr lang="ru-RU" sz="17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(утвержден приказом Минтруда России от 06.04.2022 № 228н</a:t>
              </a:r>
              <a:r>
                <a:rPr lang="ru-RU" sz="17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).</a:t>
              </a:r>
            </a:p>
            <a:p>
              <a:pPr algn="just"/>
              <a:endParaRPr lang="ru-RU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700" b="1" dirty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Специалист по проектированию уникальных </a:t>
              </a:r>
              <a:r>
                <a:rPr lang="ru-RU" sz="17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зданий </a:t>
              </a:r>
              <a:r>
                <a:rPr lang="ru-RU" sz="1700" b="1" dirty="0">
                  <a:solidFill>
                    <a:srgbClr val="C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 сооружений</a:t>
              </a:r>
              <a:r>
                <a:rPr lang="ru-RU" sz="17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algn="just"/>
              <a:r>
                <a:rPr lang="ru-RU" sz="17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(утвержден приказом Минтруда России от 19.10.2021 № 730н</a:t>
              </a:r>
              <a:r>
                <a:rPr lang="ru-RU" sz="17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).</a:t>
              </a:r>
            </a:p>
          </p:txBody>
        </p:sp>
      </p:grpSp>
      <p:sp>
        <p:nvSpPr>
          <p:cNvPr id="24" name="Стрелка вправо 23"/>
          <p:cNvSpPr/>
          <p:nvPr/>
        </p:nvSpPr>
        <p:spPr>
          <a:xfrm>
            <a:off x="1045814" y="2222389"/>
            <a:ext cx="438178" cy="295341"/>
          </a:xfrm>
          <a:prstGeom prst="rightArrow">
            <a:avLst/>
          </a:prstGeom>
          <a:solidFill>
            <a:srgbClr val="CFCFC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1072044" y="3736433"/>
            <a:ext cx="438178" cy="295341"/>
          </a:xfrm>
          <a:prstGeom prst="rightArrow">
            <a:avLst/>
          </a:prstGeom>
          <a:solidFill>
            <a:srgbClr val="CFCFC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1072044" y="5149780"/>
            <a:ext cx="438178" cy="295341"/>
          </a:xfrm>
          <a:prstGeom prst="rightArrow">
            <a:avLst/>
          </a:prstGeom>
          <a:solidFill>
            <a:srgbClr val="CFCFC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0" y="-19503"/>
            <a:ext cx="936631" cy="910014"/>
            <a:chOff x="1284101" y="340071"/>
            <a:chExt cx="701531" cy="657397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567727" y="340071"/>
              <a:ext cx="417905" cy="4238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284101" y="486701"/>
              <a:ext cx="283626" cy="277248"/>
            </a:xfrm>
            <a:prstGeom prst="rect">
              <a:avLst/>
            </a:prstGeom>
            <a:solidFill>
              <a:srgbClr val="ED1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D1A24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397592" y="755891"/>
              <a:ext cx="172822" cy="187516"/>
            </a:xfrm>
            <a:prstGeom prst="rect">
              <a:avLst/>
            </a:prstGeom>
            <a:solidFill>
              <a:srgbClr val="0060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563700" y="757226"/>
              <a:ext cx="203939" cy="240242"/>
            </a:xfrm>
            <a:prstGeom prst="rect">
              <a:avLst/>
            </a:prstGeom>
            <a:solidFill>
              <a:srgbClr val="BB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1757661" y="147578"/>
            <a:ext cx="259150" cy="312821"/>
            <a:chOff x="11842098" y="6461882"/>
            <a:chExt cx="259150" cy="312821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853365" y="6486271"/>
              <a:ext cx="247883" cy="264044"/>
            </a:xfrm>
            <a:prstGeom prst="rect">
              <a:avLst/>
            </a:prstGeom>
            <a:solidFill>
              <a:srgbClr val="798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7" name="Номер слайда 11"/>
            <p:cNvSpPr txBox="1">
              <a:spLocks/>
            </p:cNvSpPr>
            <p:nvPr/>
          </p:nvSpPr>
          <p:spPr>
            <a:xfrm>
              <a:off x="11842098" y="6461882"/>
              <a:ext cx="256234" cy="31282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48884" r="70499" b="4518"/>
          <a:stretch/>
        </p:blipFill>
        <p:spPr>
          <a:xfrm>
            <a:off x="143965" y="4757260"/>
            <a:ext cx="825646" cy="785040"/>
          </a:xfr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r="68750" b="54191"/>
          <a:stretch/>
        </p:blipFill>
        <p:spPr>
          <a:xfrm>
            <a:off x="177998" y="3454067"/>
            <a:ext cx="803282" cy="740189"/>
          </a:xfrm>
          <a:prstGeom prst="rect">
            <a:avLst/>
          </a:prstGeom>
        </p:spPr>
      </p:pic>
      <p:pic>
        <p:nvPicPr>
          <p:cNvPr id="42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1" t="48068" r="6596"/>
          <a:stretch/>
        </p:blipFill>
        <p:spPr>
          <a:xfrm>
            <a:off x="115882" y="1851388"/>
            <a:ext cx="956162" cy="923279"/>
          </a:xfr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10" y="5810543"/>
            <a:ext cx="1613331" cy="16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attern_right.png" descr="pattern_right.png"/>
          <p:cNvPicPr>
            <a:picLocks noChangeAspect="1"/>
          </p:cNvPicPr>
          <p:nvPr/>
        </p:nvPicPr>
        <p:blipFill rotWithShape="1">
          <a:blip r:embed="rId3"/>
          <a:srcRect l="44566" t="861" r="-1070" b="30083"/>
          <a:stretch/>
        </p:blipFill>
        <p:spPr>
          <a:xfrm rot="10800000">
            <a:off x="8244750" y="-24717"/>
            <a:ext cx="3914297" cy="687035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Прямоугольник 40"/>
          <p:cNvSpPr/>
          <p:nvPr/>
        </p:nvSpPr>
        <p:spPr>
          <a:xfrm>
            <a:off x="-1" y="-30078"/>
            <a:ext cx="12192001" cy="579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60286" y="61165"/>
            <a:ext cx="104952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Архитектор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1" y="549479"/>
            <a:ext cx="12192001" cy="30079"/>
          </a:xfrm>
          <a:prstGeom prst="line">
            <a:avLst/>
          </a:prstGeom>
          <a:ln w="19050">
            <a:solidFill>
              <a:srgbClr val="0060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90519" y="946826"/>
            <a:ext cx="428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функциональной карты: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0732" y="1558359"/>
            <a:ext cx="11720674" cy="4592453"/>
            <a:chOff x="231631" y="1644787"/>
            <a:chExt cx="11720674" cy="4592453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248225" y="1644787"/>
              <a:ext cx="11704080" cy="4557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231631" y="1657814"/>
              <a:ext cx="11708884" cy="4579426"/>
              <a:chOff x="247990" y="1368698"/>
              <a:chExt cx="11708884" cy="4579426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 flipH="1" flipV="1">
                <a:off x="270068" y="1368698"/>
                <a:ext cx="11655192" cy="43462"/>
              </a:xfrm>
              <a:prstGeom prst="line">
                <a:avLst/>
              </a:prstGeom>
              <a:ln w="12700">
                <a:solidFill>
                  <a:srgbClr val="0C54A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flipH="1" flipV="1">
                <a:off x="247990" y="4923507"/>
                <a:ext cx="11694865" cy="13027"/>
              </a:xfrm>
              <a:prstGeom prst="line">
                <a:avLst/>
              </a:prstGeom>
              <a:ln w="12700">
                <a:solidFill>
                  <a:srgbClr val="0C54A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flipH="1" flipV="1">
                <a:off x="270068" y="2416381"/>
                <a:ext cx="11655192" cy="4346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270068" y="1447334"/>
                <a:ext cx="11655193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0C54A0"/>
                  </a:buClr>
                </a:pPr>
                <a:r>
                  <a:rPr lang="ru-RU" sz="17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ОТФ А (5 уровень квалификации) </a:t>
                </a:r>
                <a:r>
                  <a:rPr lang="ru-RU" sz="17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Разработка отдельных архитектурных решений, в том числе объемных, пространственных и планировочных, и оформление архитектурного раздела проектной документации объектов капитального </a:t>
                </a:r>
                <a:r>
                  <a:rPr lang="ru-RU" sz="17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строительства.</a:t>
                </a:r>
                <a:endParaRPr lang="ru-RU" sz="17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70068" y="2519998"/>
                <a:ext cx="11677575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0C54A0"/>
                  </a:buClr>
                </a:pPr>
                <a:r>
                  <a:rPr lang="ru-RU" sz="17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ОТФ В (6 уровень квалификации) </a:t>
                </a:r>
                <a:r>
                  <a:rPr lang="ru-RU" sz="17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Разработка архитектурного раздела проектной документации объектов капитального строительства на основе предоставленных данных предпроектных </a:t>
                </a:r>
                <a:r>
                  <a:rPr lang="ru-RU" sz="17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исследований.</a:t>
                </a:r>
                <a:endParaRPr lang="ru-RU" sz="17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77711" y="3381938"/>
                <a:ext cx="11654086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0C54A0"/>
                  </a:buClr>
                </a:pPr>
                <a:r>
                  <a:rPr lang="ru-RU" sz="17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ОТФ С (6 уровень квалификации) </a:t>
                </a:r>
                <a:r>
                  <a:rPr lang="ru-RU" sz="17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Разработка архитектурного раздела проектной документации объектов капитального строительства и авторский надзор за соблюдением проектных </a:t>
                </a:r>
                <a:r>
                  <a:rPr lang="ru-RU" sz="17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решений.</a:t>
                </a:r>
                <a:endParaRPr lang="ru-RU" sz="17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3" name="Прямая соединительная линия 42"/>
              <p:cNvCxnSpPr/>
              <p:nvPr/>
            </p:nvCxnSpPr>
            <p:spPr>
              <a:xfrm flipH="1" flipV="1">
                <a:off x="262009" y="3309513"/>
                <a:ext cx="11694865" cy="1302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247990" y="4215004"/>
                <a:ext cx="11654086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0C54A0"/>
                  </a:buClr>
                </a:pPr>
                <a:r>
                  <a:rPr lang="ru-RU" sz="17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ОТФ D (7 уровень квалификации) </a:t>
                </a:r>
                <a:r>
                  <a:rPr lang="ru-RU" sz="17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Руководство процессом архитектурно-строительного проектирования объектов капитального строительства и работами, связанными с их </a:t>
                </a:r>
                <a:r>
                  <a:rPr lang="ru-RU" sz="17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реализацией.</a:t>
                </a:r>
                <a:endParaRPr lang="ru-RU" sz="17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>
              <a:xfrm flipH="1" flipV="1">
                <a:off x="262009" y="4102779"/>
                <a:ext cx="11694865" cy="13027"/>
              </a:xfrm>
              <a:prstGeom prst="line">
                <a:avLst/>
              </a:prstGeom>
              <a:ln w="12700">
                <a:solidFill>
                  <a:srgbClr val="0C54A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296113" y="5070961"/>
                <a:ext cx="11654086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0C54A0"/>
                  </a:buClr>
                </a:pPr>
                <a:r>
                  <a:rPr lang="ru-RU" sz="17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ОТФ Е (7 уровень квалификации) </a:t>
                </a:r>
                <a:r>
                  <a:rPr lang="ru-RU" sz="17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Функциональное, организационное и творческое руководство деятельностью организации (структурного подразделения) в области архитектурно-строительного </a:t>
                </a:r>
                <a:r>
                  <a:rPr lang="ru-RU" sz="17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проектирования.</a:t>
                </a:r>
                <a:endParaRPr lang="ru-RU" sz="17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7" name="Прямая соединительная линия 46"/>
              <p:cNvCxnSpPr/>
              <p:nvPr/>
            </p:nvCxnSpPr>
            <p:spPr>
              <a:xfrm flipH="1" flipV="1">
                <a:off x="248107" y="5913513"/>
                <a:ext cx="11694865" cy="13027"/>
              </a:xfrm>
              <a:prstGeom prst="line">
                <a:avLst/>
              </a:prstGeom>
              <a:ln w="12700">
                <a:solidFill>
                  <a:srgbClr val="0C54A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Группа 30"/>
          <p:cNvGrpSpPr/>
          <p:nvPr/>
        </p:nvGrpSpPr>
        <p:grpSpPr>
          <a:xfrm>
            <a:off x="-6029" y="0"/>
            <a:ext cx="701531" cy="657397"/>
            <a:chOff x="1284101" y="340071"/>
            <a:chExt cx="701531" cy="657397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567727" y="340071"/>
              <a:ext cx="417905" cy="4238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284101" y="486701"/>
              <a:ext cx="283626" cy="277248"/>
            </a:xfrm>
            <a:prstGeom prst="rect">
              <a:avLst/>
            </a:prstGeom>
            <a:solidFill>
              <a:srgbClr val="ED1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D1A24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397592" y="755891"/>
              <a:ext cx="172822" cy="187516"/>
            </a:xfrm>
            <a:prstGeom prst="rect">
              <a:avLst/>
            </a:prstGeom>
            <a:solidFill>
              <a:srgbClr val="0060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563700" y="757226"/>
              <a:ext cx="203939" cy="240242"/>
            </a:xfrm>
            <a:prstGeom prst="rect">
              <a:avLst/>
            </a:prstGeom>
            <a:solidFill>
              <a:srgbClr val="BB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1757661" y="147578"/>
            <a:ext cx="259150" cy="312821"/>
            <a:chOff x="11842098" y="6461882"/>
            <a:chExt cx="259150" cy="312821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1853365" y="6486271"/>
              <a:ext cx="247883" cy="264044"/>
            </a:xfrm>
            <a:prstGeom prst="rect">
              <a:avLst/>
            </a:prstGeom>
            <a:solidFill>
              <a:srgbClr val="798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58" name="Номер слайда 11"/>
            <p:cNvSpPr txBox="1">
              <a:spLocks/>
            </p:cNvSpPr>
            <p:nvPr/>
          </p:nvSpPr>
          <p:spPr>
            <a:xfrm>
              <a:off x="11842098" y="6461882"/>
              <a:ext cx="256234" cy="31282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10" y="5810543"/>
            <a:ext cx="1613331" cy="16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attern_right.png" descr="pattern_right.png"/>
          <p:cNvPicPr>
            <a:picLocks noChangeAspect="1"/>
          </p:cNvPicPr>
          <p:nvPr/>
        </p:nvPicPr>
        <p:blipFill rotWithShape="1">
          <a:blip r:embed="rId3"/>
          <a:srcRect l="44566" t="861" r="-1070" b="30083"/>
          <a:stretch/>
        </p:blipFill>
        <p:spPr>
          <a:xfrm rot="10800000">
            <a:off x="8244750" y="-24717"/>
            <a:ext cx="3914297" cy="687035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Прямоугольник 40"/>
          <p:cNvSpPr/>
          <p:nvPr/>
        </p:nvSpPr>
        <p:spPr>
          <a:xfrm>
            <a:off x="0" y="0"/>
            <a:ext cx="12192000" cy="579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60286" y="61165"/>
            <a:ext cx="104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Специалист по проектированию уникальных зданий и сооружений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579557"/>
            <a:ext cx="12192000" cy="1"/>
          </a:xfrm>
          <a:prstGeom prst="line">
            <a:avLst/>
          </a:prstGeom>
          <a:ln w="19050">
            <a:solidFill>
              <a:srgbClr val="0060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234751" y="849278"/>
            <a:ext cx="5458065" cy="1231545"/>
            <a:chOff x="495578" y="1179094"/>
            <a:chExt cx="4889429" cy="1231545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495578" y="1179094"/>
              <a:ext cx="4889429" cy="12315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23" name="object 4">
              <a:extLst>
                <a:ext uri="{FF2B5EF4-FFF2-40B4-BE49-F238E27FC236}">
                  <a16:creationId xmlns:a16="http://schemas.microsoft.com/office/drawing/2014/main" xmlns="" id="{553FF3F7-8D83-4416-A69D-9F9C127700F3}"/>
                </a:ext>
              </a:extLst>
            </p:cNvPr>
            <p:cNvSpPr txBox="1"/>
            <p:nvPr/>
          </p:nvSpPr>
          <p:spPr>
            <a:xfrm>
              <a:off x="971743" y="1229138"/>
              <a:ext cx="3968345" cy="804920"/>
            </a:xfrm>
            <a:prstGeom prst="rect">
              <a:avLst/>
            </a:prstGeom>
          </p:spPr>
          <p:txBody>
            <a:bodyPr vert="horz" wrap="square" lIns="0" tIns="19895" rIns="0" bIns="0" rtlCol="0">
              <a:spAutoFit/>
            </a:bodyPr>
            <a:lstStyle/>
            <a:p>
              <a:pPr marL="20942" marR="8377" algn="ctr"/>
              <a:r>
                <a:rPr lang="ru-RU" sz="17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Наименование было:</a:t>
              </a:r>
            </a:p>
            <a:p>
              <a:pPr marL="20942" marR="8377" algn="ctr"/>
              <a:r>
                <a:rPr lang="ru-RU" sz="17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«Специалист по проектированию уникальных зданий и сооружений»</a:t>
              </a:r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260527" y="2687459"/>
            <a:ext cx="11655192" cy="43462"/>
          </a:xfrm>
          <a:prstGeom prst="line">
            <a:avLst/>
          </a:prstGeom>
          <a:ln w="12700">
            <a:solidFill>
              <a:srgbClr val="0C54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28076" y="2653532"/>
            <a:ext cx="11694865" cy="3540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228076" y="4343680"/>
            <a:ext cx="11694865" cy="13027"/>
          </a:xfrm>
          <a:prstGeom prst="line">
            <a:avLst/>
          </a:prstGeom>
          <a:ln w="12700">
            <a:solidFill>
              <a:srgbClr val="0C54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260527" y="3390642"/>
            <a:ext cx="11655192" cy="43462"/>
          </a:xfrm>
          <a:prstGeom prst="line">
            <a:avLst/>
          </a:prstGeom>
          <a:ln w="12700">
            <a:solidFill>
              <a:srgbClr val="0C54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6433404" y="849278"/>
            <a:ext cx="5465916" cy="1231545"/>
            <a:chOff x="135305" y="1179094"/>
            <a:chExt cx="4993738" cy="1123503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35305" y="1179094"/>
              <a:ext cx="4993738" cy="11235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32" name="object 4">
              <a:extLst>
                <a:ext uri="{FF2B5EF4-FFF2-40B4-BE49-F238E27FC236}">
                  <a16:creationId xmlns:a16="http://schemas.microsoft.com/office/drawing/2014/main" xmlns="" id="{553FF3F7-8D83-4416-A69D-9F9C127700F3}"/>
                </a:ext>
              </a:extLst>
            </p:cNvPr>
            <p:cNvSpPr txBox="1"/>
            <p:nvPr/>
          </p:nvSpPr>
          <p:spPr>
            <a:xfrm>
              <a:off x="308938" y="1200916"/>
              <a:ext cx="4646471" cy="972965"/>
            </a:xfrm>
            <a:prstGeom prst="rect">
              <a:avLst/>
            </a:prstGeom>
          </p:spPr>
          <p:txBody>
            <a:bodyPr vert="horz" wrap="square" lIns="0" tIns="19895" rIns="0" bIns="0" rtlCol="0">
              <a:spAutoFit/>
            </a:bodyPr>
            <a:lstStyle/>
            <a:p>
              <a:pPr marL="20942" marR="8377" algn="ctr"/>
              <a:r>
                <a:rPr lang="ru-RU" sz="17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Наименование стало:</a:t>
              </a:r>
            </a:p>
            <a:p>
              <a:pPr marL="20942" marR="8377" algn="ctr"/>
              <a:r>
                <a:rPr lang="ru-RU" sz="17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«Специалист по проектированию </a:t>
              </a:r>
              <a:endParaRPr lang="ru-RU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0942" marR="8377" algn="ctr"/>
              <a:r>
                <a:rPr lang="ru-RU" sz="17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особоопасных</a:t>
              </a:r>
              <a:r>
                <a:rPr lang="ru-RU" sz="17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, технически сложных </a:t>
              </a:r>
              <a:endParaRPr lang="ru-RU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0942" marR="8377" algn="ctr"/>
              <a:r>
                <a:rPr lang="ru-RU" sz="17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 </a:t>
              </a:r>
              <a:r>
                <a:rPr lang="ru-RU" sz="17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уникальных объектов»</a:t>
              </a:r>
            </a:p>
          </p:txBody>
        </p:sp>
      </p:grpSp>
      <p:sp>
        <p:nvSpPr>
          <p:cNvPr id="33" name="Стрелка вправо 32"/>
          <p:cNvSpPr/>
          <p:nvPr/>
        </p:nvSpPr>
        <p:spPr>
          <a:xfrm>
            <a:off x="5671562" y="1268207"/>
            <a:ext cx="888044" cy="483120"/>
          </a:xfrm>
          <a:prstGeom prst="rightArrow">
            <a:avLst/>
          </a:prstGeom>
          <a:solidFill>
            <a:srgbClr val="798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34446" y="2243827"/>
            <a:ext cx="428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функциональной карты: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3933" y="2694260"/>
            <a:ext cx="116551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C54A0"/>
              </a:buClr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ОТФ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Разработка проектной и рабочей документации на объекты капитального строительства, относящиеся к категории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уникальных. 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1633" y="3418813"/>
            <a:ext cx="1165408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C54A0"/>
              </a:buClr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ОТФ В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Разработка проектной и рабочей документации на объекты капитального строительства, относящиеся к категории особо опасных, технически сложных, за исключением особо опасных и технически сложных объектов, являющихся объектами использования атомной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энергии.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4751" y="4375525"/>
            <a:ext cx="116540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C54A0"/>
              </a:buClr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ОТФ С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Техническое руководство процессами разработки проектной документации на объекты капитального строительства, относящиеся к категории уникальных, и осуществление авторского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надзора.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228076" y="5040349"/>
            <a:ext cx="11694865" cy="13027"/>
          </a:xfrm>
          <a:prstGeom prst="line">
            <a:avLst/>
          </a:prstGeom>
          <a:ln w="12700">
            <a:solidFill>
              <a:srgbClr val="0C54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34751" y="5056697"/>
            <a:ext cx="116540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C54A0"/>
              </a:buClr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ОТФ D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Техническое руководство процессами разработки проектной документации на объекты капитального строительства, относящиеся к категории особо опасных, технически сложных, за исключением особо опасных и технически сложных объектов, являющихся объектами использования атомной энергии, и осуществление авторского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надзора.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234751" y="6180734"/>
            <a:ext cx="11694865" cy="13027"/>
          </a:xfrm>
          <a:prstGeom prst="line">
            <a:avLst/>
          </a:prstGeom>
          <a:ln w="12700">
            <a:solidFill>
              <a:srgbClr val="0C54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234751" y="2654480"/>
            <a:ext cx="11655192" cy="43462"/>
          </a:xfrm>
          <a:prstGeom prst="line">
            <a:avLst/>
          </a:prstGeom>
          <a:ln w="12700">
            <a:solidFill>
              <a:srgbClr val="0C54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-6029" y="0"/>
            <a:ext cx="701531" cy="657397"/>
            <a:chOff x="1284101" y="340071"/>
            <a:chExt cx="701531" cy="65739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567727" y="340071"/>
              <a:ext cx="417905" cy="4238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284101" y="486701"/>
              <a:ext cx="283626" cy="277248"/>
            </a:xfrm>
            <a:prstGeom prst="rect">
              <a:avLst/>
            </a:prstGeom>
            <a:solidFill>
              <a:srgbClr val="ED1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D1A24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1397592" y="755891"/>
              <a:ext cx="172822" cy="187516"/>
            </a:xfrm>
            <a:prstGeom prst="rect">
              <a:avLst/>
            </a:prstGeom>
            <a:solidFill>
              <a:srgbClr val="0060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563700" y="757226"/>
              <a:ext cx="203939" cy="240242"/>
            </a:xfrm>
            <a:prstGeom prst="rect">
              <a:avLst/>
            </a:prstGeom>
            <a:solidFill>
              <a:srgbClr val="BB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11757661" y="147578"/>
            <a:ext cx="259150" cy="312821"/>
            <a:chOff x="11842098" y="6461882"/>
            <a:chExt cx="259150" cy="312821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11853365" y="6486271"/>
              <a:ext cx="247883" cy="264044"/>
            </a:xfrm>
            <a:prstGeom prst="rect">
              <a:avLst/>
            </a:prstGeom>
            <a:solidFill>
              <a:srgbClr val="798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61" name="Номер слайда 11"/>
            <p:cNvSpPr txBox="1">
              <a:spLocks/>
            </p:cNvSpPr>
            <p:nvPr/>
          </p:nvSpPr>
          <p:spPr>
            <a:xfrm>
              <a:off x="11842098" y="6461882"/>
              <a:ext cx="256234" cy="31282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ru-RU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10" y="5810543"/>
            <a:ext cx="1613331" cy="16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attern_right.png" descr="pattern_right.png"/>
          <p:cNvPicPr>
            <a:picLocks noChangeAspect="1"/>
          </p:cNvPicPr>
          <p:nvPr/>
        </p:nvPicPr>
        <p:blipFill rotWithShape="1">
          <a:blip r:embed="rId3"/>
          <a:srcRect l="44566" t="861" r="-1070" b="30083"/>
          <a:stretch/>
        </p:blipFill>
        <p:spPr>
          <a:xfrm rot="10800000">
            <a:off x="8244750" y="-24717"/>
            <a:ext cx="3914297" cy="6870359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Прямоугольник 24"/>
          <p:cNvSpPr/>
          <p:nvPr/>
        </p:nvSpPr>
        <p:spPr>
          <a:xfrm>
            <a:off x="312551" y="2926080"/>
            <a:ext cx="11602784" cy="1236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12192000" cy="810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04701" y="-7233"/>
            <a:ext cx="693625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kern="9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Специалист по организации </a:t>
            </a:r>
            <a:endParaRPr lang="ru-RU" sz="2300" b="1" kern="900" dirty="0" smtClean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00" b="1" kern="900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архитектурно-строительного </a:t>
            </a:r>
            <a:r>
              <a:rPr lang="ru-RU" sz="2300" b="1" kern="9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проектирования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0" y="795610"/>
            <a:ext cx="12192000" cy="28154"/>
          </a:xfrm>
          <a:prstGeom prst="line">
            <a:avLst/>
          </a:prstGeom>
          <a:ln w="19050">
            <a:solidFill>
              <a:srgbClr val="0060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1766" y="877849"/>
            <a:ext cx="116500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Градостроительный кодекс РФ, статья 55.5-1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 должностным обязанностям специалистов по организации инженерных изысканий, специалистов по организации архитектурно-строительного проектирования в том числе относятся соответственно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ru-RU" sz="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 на выполнение работ по инженерным изысканиям, заданий на проектирование объекта капитального строительства;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согласование и приемка результатов работ по выполнению инженерных изысканий, подготовке проектной документации;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инженерных изысканий, проектной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документации;</a:t>
            </a:r>
          </a:p>
          <a:p>
            <a:pPr marL="342900" indent="-342900" algn="just">
              <a:buFont typeface="+mj-lt"/>
              <a:buAutoNum type="arabicParenR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обоснования соответствия архитектурных, функционально-технологических, конструктивных, инженерно-технических и иных решений и мероприятий по обеспечению безопасности зданий, сооружений, процессов, осуществляемых на всех этапах их жизненного цикла, содержащихся в проектной документации, требованиям, установленным техническими регламентами в соответствии с Федеральным 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от 30 декабря 2009 года N 384-ФЗ «Технический регламент о безопасности зданий и сооружений».</a:t>
            </a:r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Утверждение в соответствии с частью 15.2 статьи 48 настоящего Кодекса подтверждения соответствия вносимых в проектную документацию изменений требованиям, указанным в части 3.8 статьи 49 настоящего Кодекса, осуществляется специалистом по организации архитектурно-строительного проектирования в должности главного инженера проекта.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0977" y="4818361"/>
            <a:ext cx="116500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актуализации:</a:t>
            </a:r>
            <a:endParaRPr lang="ru-RU" sz="8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профессиональный стандарт, в </a:t>
            </a:r>
            <a:r>
              <a:rPr lang="ru-RU" sz="1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уровень квалификации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дополнительных обязанностей, установленных ч.3 ст. 55.5-1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стандарт, в </a:t>
            </a:r>
            <a:r>
              <a:rPr lang="ru-RU" sz="1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sz="1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касающихся участия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реализации мер по применению способов обоснования соответствия архитектурных, функционально-технологических, конструктивных, инженерно-технических и иных решений и мероприятий по обеспечению безопасности зданий, сооружений, процессов, осуществляемых на всех этапах их жизненного цикла, требованиям, установленным Техническим регламентом о безопасности зданий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0" y="-19503"/>
            <a:ext cx="936631" cy="910014"/>
            <a:chOff x="1284101" y="340071"/>
            <a:chExt cx="701531" cy="65739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567727" y="340071"/>
              <a:ext cx="417905" cy="4238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284101" y="486701"/>
              <a:ext cx="283626" cy="277248"/>
            </a:xfrm>
            <a:prstGeom prst="rect">
              <a:avLst/>
            </a:prstGeom>
            <a:solidFill>
              <a:srgbClr val="ED1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D1A24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397592" y="755891"/>
              <a:ext cx="172822" cy="187516"/>
            </a:xfrm>
            <a:prstGeom prst="rect">
              <a:avLst/>
            </a:prstGeom>
            <a:solidFill>
              <a:srgbClr val="0060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563700" y="757226"/>
              <a:ext cx="203939" cy="240242"/>
            </a:xfrm>
            <a:prstGeom prst="rect">
              <a:avLst/>
            </a:prstGeom>
            <a:solidFill>
              <a:srgbClr val="BB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1757661" y="147578"/>
            <a:ext cx="259150" cy="312821"/>
            <a:chOff x="11842098" y="6461882"/>
            <a:chExt cx="259150" cy="312821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1853365" y="6486271"/>
              <a:ext cx="247883" cy="264044"/>
            </a:xfrm>
            <a:prstGeom prst="rect">
              <a:avLst/>
            </a:prstGeom>
            <a:solidFill>
              <a:srgbClr val="798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D1A24"/>
                </a:solidFill>
              </a:endParaRPr>
            </a:p>
          </p:txBody>
        </p:sp>
        <p:sp>
          <p:nvSpPr>
            <p:cNvPr id="34" name="Номер слайда 11"/>
            <p:cNvSpPr txBox="1">
              <a:spLocks/>
            </p:cNvSpPr>
            <p:nvPr/>
          </p:nvSpPr>
          <p:spPr>
            <a:xfrm>
              <a:off x="11842098" y="6461882"/>
              <a:ext cx="256234" cy="31282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ru-RU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10" y="5810543"/>
            <a:ext cx="1613331" cy="16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11880</TotalTime>
  <Words>2009</Words>
  <Application>Microsoft Office PowerPoint</Application>
  <PresentationFormat>Широкоэкранный</PresentationFormat>
  <Paragraphs>265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 Тема выступления Тема выступления</dc:title>
  <dc:creator>Екатерина</dc:creator>
  <cp:lastModifiedBy>Евгений В. Мерзляков</cp:lastModifiedBy>
  <cp:revision>535</cp:revision>
  <cp:lastPrinted>2024-02-19T11:47:17Z</cp:lastPrinted>
  <dcterms:created xsi:type="dcterms:W3CDTF">2022-08-26T08:56:01Z</dcterms:created>
  <dcterms:modified xsi:type="dcterms:W3CDTF">2025-05-21T08:39:44Z</dcterms:modified>
</cp:coreProperties>
</file>