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53" r:id="rId1"/>
  </p:sldMasterIdLst>
  <p:notesMasterIdLst>
    <p:notesMasterId r:id="rId31"/>
  </p:notesMasterIdLst>
  <p:sldIdLst>
    <p:sldId id="256" r:id="rId2"/>
    <p:sldId id="257" r:id="rId3"/>
    <p:sldId id="258" r:id="rId4"/>
    <p:sldId id="259" r:id="rId5"/>
    <p:sldId id="282" r:id="rId6"/>
    <p:sldId id="283" r:id="rId7"/>
    <p:sldId id="260" r:id="rId8"/>
    <p:sldId id="261" r:id="rId9"/>
    <p:sldId id="262" r:id="rId10"/>
    <p:sldId id="263" r:id="rId11"/>
    <p:sldId id="264" r:id="rId12"/>
    <p:sldId id="265" r:id="rId13"/>
    <p:sldId id="266" r:id="rId14"/>
    <p:sldId id="267" r:id="rId15"/>
    <p:sldId id="268" r:id="rId16"/>
    <p:sldId id="269" r:id="rId17"/>
    <p:sldId id="270" r:id="rId18"/>
    <p:sldId id="284" r:id="rId19"/>
    <p:sldId id="271" r:id="rId20"/>
    <p:sldId id="272" r:id="rId21"/>
    <p:sldId id="273" r:id="rId22"/>
    <p:sldId id="274" r:id="rId23"/>
    <p:sldId id="281" r:id="rId24"/>
    <p:sldId id="275" r:id="rId25"/>
    <p:sldId id="276" r:id="rId26"/>
    <p:sldId id="277" r:id="rId27"/>
    <p:sldId id="278" r:id="rId28"/>
    <p:sldId id="279" r:id="rId29"/>
    <p:sldId id="280" r:id="rId3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6D852C-455E-4D24-BFB1-9D68E8F66581}" type="datetimeFigureOut">
              <a:rPr lang="ru-RU" smtClean="0"/>
              <a:t>29.10.2013</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E58D40-B897-4314-B2CA-AD777735D282}" type="slidenum">
              <a:rPr lang="ru-RU" smtClean="0"/>
              <a:t>‹#›</a:t>
            </a:fld>
            <a:endParaRPr lang="ru-RU"/>
          </a:p>
        </p:txBody>
      </p:sp>
    </p:spTree>
    <p:extLst>
      <p:ext uri="{BB962C8B-B14F-4D97-AF65-F5344CB8AC3E}">
        <p14:creationId xmlns:p14="http://schemas.microsoft.com/office/powerpoint/2010/main" val="7331166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C2E58D40-B897-4314-B2CA-AD777735D282}" type="slidenum">
              <a:rPr lang="ru-RU" smtClean="0"/>
              <a:t>1</a:t>
            </a:fld>
            <a:endParaRPr lang="ru-RU"/>
          </a:p>
        </p:txBody>
      </p:sp>
    </p:spTree>
    <p:extLst>
      <p:ext uri="{BB962C8B-B14F-4D97-AF65-F5344CB8AC3E}">
        <p14:creationId xmlns:p14="http://schemas.microsoft.com/office/powerpoint/2010/main" val="650018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C2E58D40-B897-4314-B2CA-AD777735D282}" type="slidenum">
              <a:rPr lang="ru-RU" smtClean="0"/>
              <a:t>11</a:t>
            </a:fld>
            <a:endParaRPr lang="ru-RU"/>
          </a:p>
        </p:txBody>
      </p:sp>
    </p:spTree>
    <p:extLst>
      <p:ext uri="{BB962C8B-B14F-4D97-AF65-F5344CB8AC3E}">
        <p14:creationId xmlns:p14="http://schemas.microsoft.com/office/powerpoint/2010/main" val="13261551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ru-RU" smtClean="0"/>
              <a:t>Образец заголовка</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FC1F397-13EA-4309-B605-941A585D8194}" type="datetime1">
              <a:rPr lang="ru-RU" smtClean="0"/>
              <a:t>29.10.2013</a:t>
            </a:fld>
            <a:endParaRPr lang="ru-RU"/>
          </a:p>
        </p:txBody>
      </p:sp>
      <p:sp>
        <p:nvSpPr>
          <p:cNvPr id="5" name="Footer Placeholder 4"/>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
        <p:nvSpPr>
          <p:cNvPr id="6" name="Slide Number Placeholder 5"/>
          <p:cNvSpPr>
            <a:spLocks noGrp="1"/>
          </p:cNvSpPr>
          <p:nvPr>
            <p:ph type="sldNum" sz="quarter" idx="12"/>
          </p:nvPr>
        </p:nvSpPr>
        <p:spPr/>
        <p:txBody>
          <a:bodyPr/>
          <a:lstStyle/>
          <a:p>
            <a:fld id="{07C52AD6-659B-4C4D-8E27-5A8A8EA5AAD5}" type="slidenum">
              <a:rPr lang="ru-RU" smtClean="0"/>
              <a:t>‹#›</a:t>
            </a:fld>
            <a:endParaRPr lang="ru-RU"/>
          </a:p>
        </p:txBody>
      </p:sp>
    </p:spTree>
    <p:extLst>
      <p:ext uri="{BB962C8B-B14F-4D97-AF65-F5344CB8AC3E}">
        <p14:creationId xmlns:p14="http://schemas.microsoft.com/office/powerpoint/2010/main" val="4085291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A26AEB5-7DA1-4C7D-BD30-E1DAA8C4DBF1}" type="datetime1">
              <a:rPr lang="ru-RU" smtClean="0"/>
              <a:t>29.10.2013</a:t>
            </a:fld>
            <a:endParaRPr lang="ru-RU"/>
          </a:p>
        </p:txBody>
      </p:sp>
      <p:sp>
        <p:nvSpPr>
          <p:cNvPr id="5" name="Footer Placeholder 4"/>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
        <p:nvSpPr>
          <p:cNvPr id="6" name="Slide Number Placeholder 5"/>
          <p:cNvSpPr>
            <a:spLocks noGrp="1"/>
          </p:cNvSpPr>
          <p:nvPr>
            <p:ph type="sldNum" sz="quarter" idx="12"/>
          </p:nvPr>
        </p:nvSpPr>
        <p:spPr/>
        <p:txBody>
          <a:bodyPr/>
          <a:lstStyle/>
          <a:p>
            <a:fld id="{07C52AD6-659B-4C4D-8E27-5A8A8EA5AAD5}" type="slidenum">
              <a:rPr lang="ru-RU" smtClean="0"/>
              <a:t>‹#›</a:t>
            </a:fld>
            <a:endParaRPr lang="ru-RU"/>
          </a:p>
        </p:txBody>
      </p:sp>
    </p:spTree>
    <p:extLst>
      <p:ext uri="{BB962C8B-B14F-4D97-AF65-F5344CB8AC3E}">
        <p14:creationId xmlns:p14="http://schemas.microsoft.com/office/powerpoint/2010/main" val="3843084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a:xfrm>
            <a:off x="838200" y="6422854"/>
            <a:ext cx="2743196" cy="365125"/>
          </a:xfrm>
        </p:spPr>
        <p:txBody>
          <a:bodyPr/>
          <a:lstStyle/>
          <a:p>
            <a:fld id="{77CEF301-7B2B-4968-B5FF-0AD30AD8D7AE}" type="datetime1">
              <a:rPr lang="ru-RU" smtClean="0"/>
              <a:t>29.10.2013</a:t>
            </a:fld>
            <a:endParaRPr lang="ru-RU"/>
          </a:p>
        </p:txBody>
      </p:sp>
      <p:sp>
        <p:nvSpPr>
          <p:cNvPr id="5" name="Footer Placeholder 4"/>
          <p:cNvSpPr>
            <a:spLocks noGrp="1"/>
          </p:cNvSpPr>
          <p:nvPr>
            <p:ph type="ftr" sz="quarter" idx="11"/>
          </p:nvPr>
        </p:nvSpPr>
        <p:spPr>
          <a:xfrm>
            <a:off x="3776135" y="6422854"/>
            <a:ext cx="4279669" cy="365125"/>
          </a:xfrm>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
        <p:nvSpPr>
          <p:cNvPr id="6" name="Slide Number Placeholder 5"/>
          <p:cNvSpPr>
            <a:spLocks noGrp="1"/>
          </p:cNvSpPr>
          <p:nvPr>
            <p:ph type="sldNum" sz="quarter" idx="12"/>
          </p:nvPr>
        </p:nvSpPr>
        <p:spPr>
          <a:xfrm>
            <a:off x="8073048" y="6422854"/>
            <a:ext cx="879759" cy="365125"/>
          </a:xfrm>
        </p:spPr>
        <p:txBody>
          <a:bodyPr/>
          <a:lstStyle/>
          <a:p>
            <a:fld id="{07C52AD6-659B-4C4D-8E27-5A8A8EA5AAD5}" type="slidenum">
              <a:rPr lang="ru-RU" smtClean="0"/>
              <a:t>‹#›</a:t>
            </a:fld>
            <a:endParaRPr lang="ru-RU"/>
          </a:p>
        </p:txBody>
      </p:sp>
    </p:spTree>
    <p:extLst>
      <p:ext uri="{BB962C8B-B14F-4D97-AF65-F5344CB8AC3E}">
        <p14:creationId xmlns:p14="http://schemas.microsoft.com/office/powerpoint/2010/main" val="1764194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C116B00-89C1-48B8-80B2-795A63D4FE0B}" type="datetime1">
              <a:rPr lang="ru-RU" smtClean="0"/>
              <a:t>29.10.2013</a:t>
            </a:fld>
            <a:endParaRPr lang="ru-RU"/>
          </a:p>
        </p:txBody>
      </p:sp>
      <p:sp>
        <p:nvSpPr>
          <p:cNvPr id="5" name="Footer Placeholder 4"/>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
        <p:nvSpPr>
          <p:cNvPr id="6" name="Slide Number Placeholder 5"/>
          <p:cNvSpPr>
            <a:spLocks noGrp="1"/>
          </p:cNvSpPr>
          <p:nvPr>
            <p:ph type="sldNum" sz="quarter" idx="12"/>
          </p:nvPr>
        </p:nvSpPr>
        <p:spPr/>
        <p:txBody>
          <a:bodyPr/>
          <a:lstStyle/>
          <a:p>
            <a:fld id="{07C52AD6-659B-4C4D-8E27-5A8A8EA5AAD5}" type="slidenum">
              <a:rPr lang="ru-RU" smtClean="0"/>
              <a:t>‹#›</a:t>
            </a:fld>
            <a:endParaRPr lang="ru-RU"/>
          </a:p>
        </p:txBody>
      </p:sp>
    </p:spTree>
    <p:extLst>
      <p:ext uri="{BB962C8B-B14F-4D97-AF65-F5344CB8AC3E}">
        <p14:creationId xmlns:p14="http://schemas.microsoft.com/office/powerpoint/2010/main" val="2226433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solidFill>
                  <a:schemeClr val="tx2"/>
                </a:solidFill>
              </a:defRPr>
            </a:lvl1pPr>
          </a:lstStyle>
          <a:p>
            <a:fld id="{C3D44459-3567-476D-AFE2-01B9179BDD16}" type="datetime1">
              <a:rPr lang="ru-RU" smtClean="0"/>
              <a:t>29.10.2013</a:t>
            </a:fld>
            <a:endParaRPr lang="ru-RU"/>
          </a:p>
        </p:txBody>
      </p:sp>
      <p:sp>
        <p:nvSpPr>
          <p:cNvPr id="5" name="Footer Placeholder 4"/>
          <p:cNvSpPr>
            <a:spLocks noGrp="1"/>
          </p:cNvSpPr>
          <p:nvPr>
            <p:ph type="ftr" sz="quarter" idx="11"/>
          </p:nvPr>
        </p:nvSpPr>
        <p:spPr/>
        <p:txBody>
          <a:bodyPr/>
          <a:lstStyle>
            <a:lvl1pPr>
              <a:defRPr>
                <a:solidFill>
                  <a:schemeClr val="tx2"/>
                </a:solidFill>
              </a:defRPr>
            </a:lvl1pPr>
          </a:lstStyle>
          <a:p>
            <a:r>
              <a:rPr lang="ru-RU" smtClean="0"/>
              <a:t>Договор подряда на выполнение проектных работ: проблемы правоприменительной и судебной практик</a:t>
            </a:r>
            <a:endParaRPr lang="ru-RU"/>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07C52AD6-659B-4C4D-8E27-5A8A8EA5AAD5}" type="slidenum">
              <a:rPr lang="ru-RU" smtClean="0"/>
              <a:t>‹#›</a:t>
            </a:fld>
            <a:endParaRPr lang="ru-RU"/>
          </a:p>
        </p:txBody>
      </p:sp>
    </p:spTree>
    <p:extLst>
      <p:ext uri="{BB962C8B-B14F-4D97-AF65-F5344CB8AC3E}">
        <p14:creationId xmlns:p14="http://schemas.microsoft.com/office/powerpoint/2010/main" val="36784922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B805093-F92E-461E-90D6-D2F242E90AA6}" type="datetime1">
              <a:rPr lang="ru-RU" smtClean="0"/>
              <a:t>29.10.2013</a:t>
            </a:fld>
            <a:endParaRPr lang="ru-RU"/>
          </a:p>
        </p:txBody>
      </p:sp>
      <p:sp>
        <p:nvSpPr>
          <p:cNvPr id="6" name="Footer Placeholder 5"/>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
        <p:nvSpPr>
          <p:cNvPr id="7" name="Slide Number Placeholder 6"/>
          <p:cNvSpPr>
            <a:spLocks noGrp="1"/>
          </p:cNvSpPr>
          <p:nvPr>
            <p:ph type="sldNum" sz="quarter" idx="12"/>
          </p:nvPr>
        </p:nvSpPr>
        <p:spPr/>
        <p:txBody>
          <a:bodyPr/>
          <a:lstStyle/>
          <a:p>
            <a:fld id="{07C52AD6-659B-4C4D-8E27-5A8A8EA5AAD5}" type="slidenum">
              <a:rPr lang="ru-RU" smtClean="0"/>
              <a:t>‹#›</a:t>
            </a:fld>
            <a:endParaRPr lang="ru-RU"/>
          </a:p>
        </p:txBody>
      </p:sp>
    </p:spTree>
    <p:extLst>
      <p:ext uri="{BB962C8B-B14F-4D97-AF65-F5344CB8AC3E}">
        <p14:creationId xmlns:p14="http://schemas.microsoft.com/office/powerpoint/2010/main" val="3846276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1D8D036-C545-49CA-89E7-812E12BA96BE}" type="datetime1">
              <a:rPr lang="ru-RU" smtClean="0"/>
              <a:t>29.10.2013</a:t>
            </a:fld>
            <a:endParaRPr lang="ru-RU"/>
          </a:p>
        </p:txBody>
      </p:sp>
      <p:sp>
        <p:nvSpPr>
          <p:cNvPr id="8" name="Footer Placeholder 7"/>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
        <p:nvSpPr>
          <p:cNvPr id="9" name="Slide Number Placeholder 8"/>
          <p:cNvSpPr>
            <a:spLocks noGrp="1"/>
          </p:cNvSpPr>
          <p:nvPr>
            <p:ph type="sldNum" sz="quarter" idx="12"/>
          </p:nvPr>
        </p:nvSpPr>
        <p:spPr/>
        <p:txBody>
          <a:bodyPr/>
          <a:lstStyle/>
          <a:p>
            <a:fld id="{07C52AD6-659B-4C4D-8E27-5A8A8EA5AAD5}" type="slidenum">
              <a:rPr lang="ru-RU" smtClean="0"/>
              <a:t>‹#›</a:t>
            </a:fld>
            <a:endParaRPr lang="ru-RU"/>
          </a:p>
        </p:txBody>
      </p:sp>
    </p:spTree>
    <p:extLst>
      <p:ext uri="{BB962C8B-B14F-4D97-AF65-F5344CB8AC3E}">
        <p14:creationId xmlns:p14="http://schemas.microsoft.com/office/powerpoint/2010/main" val="2747151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B78711B-D639-4B90-8FC6-9C91BF92AD7B}" type="datetime1">
              <a:rPr lang="ru-RU" smtClean="0"/>
              <a:t>29.10.2013</a:t>
            </a:fld>
            <a:endParaRPr lang="ru-RU"/>
          </a:p>
        </p:txBody>
      </p:sp>
      <p:sp>
        <p:nvSpPr>
          <p:cNvPr id="4" name="Footer Placeholder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
        <p:nvSpPr>
          <p:cNvPr id="5" name="Slide Number Placeholder 4"/>
          <p:cNvSpPr>
            <a:spLocks noGrp="1"/>
          </p:cNvSpPr>
          <p:nvPr>
            <p:ph type="sldNum" sz="quarter" idx="12"/>
          </p:nvPr>
        </p:nvSpPr>
        <p:spPr/>
        <p:txBody>
          <a:bodyPr/>
          <a:lstStyle/>
          <a:p>
            <a:fld id="{07C52AD6-659B-4C4D-8E27-5A8A8EA5AAD5}" type="slidenum">
              <a:rPr lang="ru-RU" smtClean="0"/>
              <a:t>‹#›</a:t>
            </a:fld>
            <a:endParaRPr lang="ru-RU"/>
          </a:p>
        </p:txBody>
      </p:sp>
    </p:spTree>
    <p:extLst>
      <p:ext uri="{BB962C8B-B14F-4D97-AF65-F5344CB8AC3E}">
        <p14:creationId xmlns:p14="http://schemas.microsoft.com/office/powerpoint/2010/main" val="3228202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0AD55E-7298-4A37-A352-C55953F3BED1}" type="datetime1">
              <a:rPr lang="ru-RU" smtClean="0"/>
              <a:t>29.10.2013</a:t>
            </a:fld>
            <a:endParaRPr lang="ru-RU"/>
          </a:p>
        </p:txBody>
      </p:sp>
      <p:sp>
        <p:nvSpPr>
          <p:cNvPr id="3" name="Footer Placeholder 2"/>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
        <p:nvSpPr>
          <p:cNvPr id="4" name="Slide Number Placeholder 3"/>
          <p:cNvSpPr>
            <a:spLocks noGrp="1"/>
          </p:cNvSpPr>
          <p:nvPr>
            <p:ph type="sldNum" sz="quarter" idx="12"/>
          </p:nvPr>
        </p:nvSpPr>
        <p:spPr/>
        <p:txBody>
          <a:bodyPr/>
          <a:lstStyle/>
          <a:p>
            <a:fld id="{07C52AD6-659B-4C4D-8E27-5A8A8EA5AAD5}" type="slidenum">
              <a:rPr lang="ru-RU" smtClean="0"/>
              <a:t>‹#›</a:t>
            </a:fld>
            <a:endParaRPr lang="ru-RU"/>
          </a:p>
        </p:txBody>
      </p:sp>
    </p:spTree>
    <p:extLst>
      <p:ext uri="{BB962C8B-B14F-4D97-AF65-F5344CB8AC3E}">
        <p14:creationId xmlns:p14="http://schemas.microsoft.com/office/powerpoint/2010/main" val="266429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E8B753B-F9F9-4722-9B4D-2BA2D969DD23}" type="datetime1">
              <a:rPr lang="ru-RU" smtClean="0"/>
              <a:t>29.10.2013</a:t>
            </a:fld>
            <a:endParaRPr lang="ru-RU"/>
          </a:p>
        </p:txBody>
      </p:sp>
      <p:sp>
        <p:nvSpPr>
          <p:cNvPr id="6" name="Footer Placeholder 5"/>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
        <p:nvSpPr>
          <p:cNvPr id="7" name="Slide Number Placeholder 6"/>
          <p:cNvSpPr>
            <a:spLocks noGrp="1"/>
          </p:cNvSpPr>
          <p:nvPr>
            <p:ph type="sldNum" sz="quarter" idx="12"/>
          </p:nvPr>
        </p:nvSpPr>
        <p:spPr/>
        <p:txBody>
          <a:bodyPr/>
          <a:lstStyle/>
          <a:p>
            <a:fld id="{07C52AD6-659B-4C4D-8E27-5A8A8EA5AAD5}" type="slidenum">
              <a:rPr lang="ru-RU" smtClean="0"/>
              <a:t>‹#›</a:t>
            </a:fld>
            <a:endParaRPr lang="ru-RU"/>
          </a:p>
        </p:txBody>
      </p:sp>
    </p:spTree>
    <p:extLst>
      <p:ext uri="{BB962C8B-B14F-4D97-AF65-F5344CB8AC3E}">
        <p14:creationId xmlns:p14="http://schemas.microsoft.com/office/powerpoint/2010/main" val="2513798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843599C-10B2-4A5C-8129-8F5E1A01B16B}" type="datetime1">
              <a:rPr lang="ru-RU" smtClean="0"/>
              <a:t>29.10.2013</a:t>
            </a:fld>
            <a:endParaRPr lang="ru-RU"/>
          </a:p>
        </p:txBody>
      </p:sp>
      <p:sp>
        <p:nvSpPr>
          <p:cNvPr id="6" name="Footer Placeholder 5"/>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
        <p:nvSpPr>
          <p:cNvPr id="7" name="Slide Number Placeholder 6"/>
          <p:cNvSpPr>
            <a:spLocks noGrp="1"/>
          </p:cNvSpPr>
          <p:nvPr>
            <p:ph type="sldNum" sz="quarter" idx="12"/>
          </p:nvPr>
        </p:nvSpPr>
        <p:spPr/>
        <p:txBody>
          <a:bodyPr/>
          <a:lstStyle/>
          <a:p>
            <a:fld id="{07C52AD6-659B-4C4D-8E27-5A8A8EA5AAD5}" type="slidenum">
              <a:rPr lang="ru-RU" smtClean="0"/>
              <a:t>‹#›</a:t>
            </a:fld>
            <a:endParaRPr lang="ru-RU"/>
          </a:p>
        </p:txBody>
      </p:sp>
    </p:spTree>
    <p:extLst>
      <p:ext uri="{BB962C8B-B14F-4D97-AF65-F5344CB8AC3E}">
        <p14:creationId xmlns:p14="http://schemas.microsoft.com/office/powerpoint/2010/main" val="2867622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BECCB1AE-5047-4A8B-96CA-DC4E7C233BAC}" type="datetime1">
              <a:rPr lang="ru-RU" smtClean="0"/>
              <a:t>29.10.2013</a:t>
            </a:fld>
            <a:endParaRPr lang="ru-RU"/>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r>
              <a:rPr lang="ru-RU" smtClean="0"/>
              <a:t>Договор подряда на выполнение проектных работ: проблемы правоприменительной и судебной практик</a:t>
            </a:r>
            <a:endParaRPr lang="ru-RU"/>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07C52AD6-659B-4C4D-8E27-5A8A8EA5AAD5}" type="slidenum">
              <a:rPr lang="ru-RU" smtClean="0"/>
              <a:t>‹#›</a:t>
            </a:fld>
            <a:endParaRPr lang="ru-RU"/>
          </a:p>
        </p:txBody>
      </p:sp>
    </p:spTree>
    <p:extLst>
      <p:ext uri="{BB962C8B-B14F-4D97-AF65-F5344CB8AC3E}">
        <p14:creationId xmlns:p14="http://schemas.microsoft.com/office/powerpoint/2010/main" val="2609920099"/>
      </p:ext>
    </p:extLst>
  </p:cSld>
  <p:clrMap bg1="dk1" tx1="lt1" bg2="dk2" tx2="lt2" accent1="accent1" accent2="accent2" accent3="accent3" accent4="accent4" accent5="accent5" accent6="accent6" hlink="hlink" folHlink="folHlink"/>
  <p:sldLayoutIdLst>
    <p:sldLayoutId id="2147483954" r:id="rId1"/>
    <p:sldLayoutId id="2147483955" r:id="rId2"/>
    <p:sldLayoutId id="2147483956" r:id="rId3"/>
    <p:sldLayoutId id="2147483957" r:id="rId4"/>
    <p:sldLayoutId id="2147483958" r:id="rId5"/>
    <p:sldLayoutId id="2147483959" r:id="rId6"/>
    <p:sldLayoutId id="2147483960" r:id="rId7"/>
    <p:sldLayoutId id="2147483961" r:id="rId8"/>
    <p:sldLayoutId id="2147483962" r:id="rId9"/>
    <p:sldLayoutId id="2147483963" r:id="rId10"/>
    <p:sldLayoutId id="2147483964" r:id="rId11"/>
  </p:sldLayoutIdLst>
  <p:hf sldNum="0" hdr="0" dt="0"/>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egrul.nalog.ru/"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Семинар</a:t>
            </a:r>
            <a:endParaRPr lang="ru-RU" dirty="0"/>
          </a:p>
        </p:txBody>
      </p:sp>
      <p:sp>
        <p:nvSpPr>
          <p:cNvPr id="3" name="Подзаголовок 2"/>
          <p:cNvSpPr>
            <a:spLocks noGrp="1"/>
          </p:cNvSpPr>
          <p:nvPr>
            <p:ph type="subTitle" idx="1"/>
          </p:nvPr>
        </p:nvSpPr>
        <p:spPr/>
        <p:txBody>
          <a:bodyPr>
            <a:normAutofit/>
          </a:bodyPr>
          <a:lstStyle/>
          <a:p>
            <a:r>
              <a:rPr lang="ru-RU" dirty="0" smtClean="0"/>
              <a:t>Договор подряда на выполнение проектных работ: проблемы правоприменительной и судебной практик</a:t>
            </a:r>
            <a:endParaRPr lang="ru-RU" dirty="0"/>
          </a:p>
        </p:txBody>
      </p:sp>
    </p:spTree>
    <p:extLst>
      <p:ext uri="{BB962C8B-B14F-4D97-AF65-F5344CB8AC3E}">
        <p14:creationId xmlns:p14="http://schemas.microsoft.com/office/powerpoint/2010/main" val="4026195030"/>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Исходные данные для проектирования</a:t>
            </a: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ru-RU" dirty="0" smtClean="0"/>
              <a:t>Часть 6 статьи 48 Градостроительного кодекса РФ:</a:t>
            </a:r>
          </a:p>
          <a:p>
            <a:pPr marL="0" indent="0" algn="just">
              <a:buNone/>
            </a:pPr>
            <a:r>
              <a:rPr lang="ru-RU" dirty="0"/>
              <a:t>6. В случае, если подготовка проектной документации осуществляется физическим или юридическим лицом на основании договора с застройщиком или техническим заказчиком, застройщик или технический заказчик обязан предоставить такому лицу:</a:t>
            </a:r>
          </a:p>
          <a:p>
            <a:pPr marL="0" indent="0" algn="just">
              <a:buNone/>
            </a:pPr>
            <a:r>
              <a:rPr lang="ru-RU" dirty="0" smtClean="0"/>
              <a:t>1</a:t>
            </a:r>
            <a:r>
              <a:rPr lang="ru-RU" dirty="0"/>
              <a:t>) градостроительный план земельного участка или в случае подготовки проектной документации линейного объекта проект планировки территории и проект межевания территории;</a:t>
            </a:r>
          </a:p>
          <a:p>
            <a:pPr marL="0" indent="0" algn="just">
              <a:buNone/>
            </a:pPr>
            <a:r>
              <a:rPr lang="ru-RU" dirty="0" smtClean="0"/>
              <a:t>2</a:t>
            </a:r>
            <a:r>
              <a:rPr lang="ru-RU" dirty="0"/>
              <a:t>) результаты инженерных изысканий (в случае, если они отсутствуют, договором должно быть предусмотрено задание на выполнение инженерных изысканий);</a:t>
            </a:r>
          </a:p>
          <a:p>
            <a:pPr marL="0" indent="0" algn="just">
              <a:buNone/>
            </a:pPr>
            <a:r>
              <a:rPr lang="ru-RU" dirty="0"/>
              <a:t> 3) технические условия (в случае, если функционирование проектируемого объекта капитального строительства невозможно обеспечить без подключения (технологического присоединения) такого объекта к сетям инженерно-технического обеспечения</a:t>
            </a:r>
            <a:r>
              <a:rPr lang="ru-RU" dirty="0" smtClean="0"/>
              <a:t>).</a:t>
            </a:r>
          </a:p>
          <a:p>
            <a:pPr marL="0" indent="0" algn="just">
              <a:buNone/>
            </a:pPr>
            <a:r>
              <a:rPr lang="ru-RU" dirty="0" smtClean="0"/>
              <a:t>Необходимо указывать формат исходных данных</a:t>
            </a:r>
            <a:endParaRPr lang="ru-RU" dirty="0"/>
          </a:p>
          <a:p>
            <a:pPr marL="0" indent="0">
              <a:buNone/>
            </a:pPr>
            <a:r>
              <a:rPr lang="en-US" dirty="0" smtClean="0">
                <a:solidFill>
                  <a:srgbClr val="002060"/>
                </a:solidFill>
              </a:rPr>
              <a:t>N.B. </a:t>
            </a:r>
            <a:r>
              <a:rPr lang="ru-RU" dirty="0" smtClean="0">
                <a:solidFill>
                  <a:srgbClr val="002060"/>
                </a:solidFill>
              </a:rPr>
              <a:t>Перечень не является исчерпывающим и может быть увеличен</a:t>
            </a:r>
            <a:endParaRPr lang="ru-RU" dirty="0">
              <a:solidFill>
                <a:srgbClr val="002060"/>
              </a:solidFill>
            </a:endParaRPr>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27853286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Стоимость проектных работ (смета)</a:t>
            </a:r>
            <a:endParaRPr lang="ru-RU" dirty="0"/>
          </a:p>
        </p:txBody>
      </p:sp>
      <p:sp>
        <p:nvSpPr>
          <p:cNvPr id="3" name="Объект 2"/>
          <p:cNvSpPr>
            <a:spLocks noGrp="1"/>
          </p:cNvSpPr>
          <p:nvPr>
            <p:ph idx="1"/>
          </p:nvPr>
        </p:nvSpPr>
        <p:spPr/>
        <p:txBody>
          <a:bodyPr/>
          <a:lstStyle/>
          <a:p>
            <a:pPr marL="0" indent="0" algn="just">
              <a:buNone/>
            </a:pPr>
            <a:r>
              <a:rPr lang="ru-RU" dirty="0" smtClean="0"/>
              <a:t>1. Ст. 709 ГК РФ;</a:t>
            </a:r>
          </a:p>
          <a:p>
            <a:pPr marL="0" indent="0" algn="just">
              <a:buNone/>
            </a:pPr>
            <a:r>
              <a:rPr lang="ru-RU" dirty="0" smtClean="0"/>
              <a:t>2. Цена может быть закреплена в тексте договора или в виде отдельного приложения;</a:t>
            </a:r>
          </a:p>
          <a:p>
            <a:pPr marL="0" indent="0" algn="just">
              <a:buNone/>
            </a:pPr>
            <a:r>
              <a:rPr lang="ru-RU" dirty="0" smtClean="0"/>
              <a:t>3. Цена может быть подтверждена протоколом об установлении договорной цены, являющимся неотъемлемой частью договора;</a:t>
            </a:r>
          </a:p>
          <a:p>
            <a:pPr marL="0" indent="0" algn="just">
              <a:buNone/>
            </a:pPr>
            <a:r>
              <a:rPr lang="ru-RU" dirty="0" smtClean="0"/>
              <a:t>4. Цена указывается в рублях с указанием, платится ли НДС или нет.</a:t>
            </a:r>
          </a:p>
          <a:p>
            <a:pPr marL="0" indent="0" algn="just">
              <a:buNone/>
            </a:pPr>
            <a:r>
              <a:rPr lang="ru-RU" dirty="0" smtClean="0"/>
              <a:t>5. Использование нормативов цен на проектирование.</a:t>
            </a:r>
          </a:p>
        </p:txBody>
      </p:sp>
      <p:sp>
        <p:nvSpPr>
          <p:cNvPr id="4" name="Нижний колонтитул 3"/>
          <p:cNvSpPr>
            <a:spLocks noGrp="1"/>
          </p:cNvSpPr>
          <p:nvPr>
            <p:ph type="ftr" sz="quarter" idx="11"/>
          </p:nvPr>
        </p:nvSpPr>
        <p:spPr/>
        <p:txBody>
          <a:bodyPr/>
          <a:lstStyle/>
          <a:p>
            <a:r>
              <a:rPr lang="ru-RU" dirty="0" smtClean="0"/>
              <a:t>Договор подряда на выполнение проектных работ: проблемы правоприменительной и судебной практик</a:t>
            </a:r>
            <a:endParaRPr lang="ru-RU" dirty="0"/>
          </a:p>
        </p:txBody>
      </p:sp>
    </p:spTree>
    <p:extLst>
      <p:ext uri="{BB962C8B-B14F-4D97-AF65-F5344CB8AC3E}">
        <p14:creationId xmlns:p14="http://schemas.microsoft.com/office/powerpoint/2010/main" val="25738878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Стоимость дополнительных работ</a:t>
            </a:r>
            <a:endParaRPr lang="ru-RU" dirty="0"/>
          </a:p>
        </p:txBody>
      </p:sp>
      <p:sp>
        <p:nvSpPr>
          <p:cNvPr id="3" name="Объект 2"/>
          <p:cNvSpPr>
            <a:spLocks noGrp="1"/>
          </p:cNvSpPr>
          <p:nvPr>
            <p:ph idx="1"/>
          </p:nvPr>
        </p:nvSpPr>
        <p:spPr/>
        <p:txBody>
          <a:bodyPr/>
          <a:lstStyle/>
          <a:p>
            <a:pPr marL="0" indent="0" algn="just">
              <a:buNone/>
            </a:pPr>
            <a:r>
              <a:rPr lang="ru-RU" dirty="0" smtClean="0"/>
              <a:t>1. Стоимость работ по выполнению изысканий, проведению экспертизы рекомендуется отделять от стоимости работ по основному договору</a:t>
            </a:r>
          </a:p>
          <a:p>
            <a:pPr marL="0" indent="0" algn="just">
              <a:buNone/>
            </a:pPr>
            <a:r>
              <a:rPr lang="ru-RU" dirty="0" smtClean="0"/>
              <a:t>2. Рекомендуется указывать в тексте договора, что любые изменения работ подлежат дополнительному согласованию и увеличению стоимости путем заключения дополнительного соглашения </a:t>
            </a:r>
            <a:endParaRPr lang="ru-RU" dirty="0"/>
          </a:p>
        </p:txBody>
      </p:sp>
      <p:sp>
        <p:nvSpPr>
          <p:cNvPr id="4" name="Нижний колонтитул 3"/>
          <p:cNvSpPr>
            <a:spLocks noGrp="1"/>
          </p:cNvSpPr>
          <p:nvPr>
            <p:ph type="ftr" sz="quarter" idx="11"/>
          </p:nvPr>
        </p:nvSpPr>
        <p:spPr/>
        <p:txBody>
          <a:bodyPr/>
          <a:lstStyle/>
          <a:p>
            <a:pPr algn="ctr"/>
            <a:r>
              <a:rPr lang="ru-RU" dirty="0" smtClean="0"/>
              <a:t>Договор подряда на выполнение проектных работ: проблемы правоприменительной и судебной практик</a:t>
            </a:r>
            <a:endParaRPr lang="ru-RU" dirty="0"/>
          </a:p>
        </p:txBody>
      </p:sp>
    </p:spTree>
    <p:extLst>
      <p:ext uri="{BB962C8B-B14F-4D97-AF65-F5344CB8AC3E}">
        <p14:creationId xmlns:p14="http://schemas.microsoft.com/office/powerpoint/2010/main" val="22635857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Сроки выполнения работ. Использование ст.716 </a:t>
            </a:r>
            <a:r>
              <a:rPr lang="ru-RU" dirty="0" err="1" smtClean="0"/>
              <a:t>гк</a:t>
            </a:r>
            <a:r>
              <a:rPr lang="ru-RU" dirty="0" smtClean="0"/>
              <a:t> </a:t>
            </a:r>
            <a:r>
              <a:rPr lang="ru-RU" dirty="0" err="1" smtClean="0"/>
              <a:t>рф</a:t>
            </a:r>
            <a:endParaRPr lang="ru-RU" dirty="0"/>
          </a:p>
        </p:txBody>
      </p:sp>
      <p:sp>
        <p:nvSpPr>
          <p:cNvPr id="3" name="Объект 2"/>
          <p:cNvSpPr>
            <a:spLocks noGrp="1"/>
          </p:cNvSpPr>
          <p:nvPr>
            <p:ph idx="1"/>
          </p:nvPr>
        </p:nvSpPr>
        <p:spPr/>
        <p:txBody>
          <a:bodyPr>
            <a:normAutofit lnSpcReduction="10000"/>
          </a:bodyPr>
          <a:lstStyle/>
          <a:p>
            <a:pPr marL="0" indent="0">
              <a:buNone/>
            </a:pPr>
            <a:r>
              <a:rPr lang="ru-RU" dirty="0" smtClean="0"/>
              <a:t>Ст. 708 ГК РФ</a:t>
            </a:r>
          </a:p>
          <a:p>
            <a:pPr marL="0" indent="0">
              <a:buNone/>
            </a:pPr>
            <a:r>
              <a:rPr lang="ru-RU" dirty="0"/>
              <a:t>Статья 716. Обстоятельства, о которых подрядчик обязан предупредить заказчика</a:t>
            </a:r>
          </a:p>
          <a:p>
            <a:pPr marL="0" indent="0">
              <a:buNone/>
            </a:pPr>
            <a:r>
              <a:rPr lang="ru-RU" dirty="0"/>
              <a:t/>
            </a:r>
            <a:br>
              <a:rPr lang="ru-RU" dirty="0"/>
            </a:br>
            <a:r>
              <a:rPr lang="ru-RU" dirty="0" smtClean="0"/>
              <a:t>1</a:t>
            </a:r>
            <a:r>
              <a:rPr lang="ru-RU" dirty="0"/>
              <a:t>. Подрядчик обязан немедленно предупредить заказчика и до получения от него указаний приостановить работу при обнаружении</a:t>
            </a:r>
            <a:r>
              <a:rPr lang="ru-RU" dirty="0" smtClean="0"/>
              <a:t>:</a:t>
            </a:r>
            <a:r>
              <a:rPr lang="ru-RU" dirty="0"/>
              <a:t> </a:t>
            </a:r>
            <a:endParaRPr lang="ru-RU" dirty="0" smtClean="0"/>
          </a:p>
          <a:p>
            <a:pPr marL="0" indent="0">
              <a:buNone/>
            </a:pPr>
            <a:r>
              <a:rPr lang="ru-RU" dirty="0"/>
              <a:t>возможных неблагоприятных для заказчика последствий выполнения его указаний о способе исполнения </a:t>
            </a:r>
            <a:r>
              <a:rPr lang="ru-RU" dirty="0" smtClean="0"/>
              <a:t>работы </a:t>
            </a:r>
            <a:r>
              <a:rPr lang="ru-RU" b="1" i="1" dirty="0" smtClean="0"/>
              <a:t>(несоответствие требований заказчика градостроительной документации);</a:t>
            </a:r>
            <a:endParaRPr lang="ru-RU" b="1" i="1" dirty="0"/>
          </a:p>
          <a:p>
            <a:pPr marL="0" indent="0">
              <a:buNone/>
            </a:pPr>
            <a:r>
              <a:rPr lang="ru-RU" dirty="0"/>
              <a:t> </a:t>
            </a:r>
            <a:r>
              <a:rPr lang="ru-RU" dirty="0" smtClean="0"/>
              <a:t>иных </a:t>
            </a:r>
            <a:r>
              <a:rPr lang="ru-RU" dirty="0"/>
              <a:t>не зависящих от подрядчика обстоятельств, которые грозят годности или прочности результатов выполняемой работы </a:t>
            </a:r>
            <a:r>
              <a:rPr lang="ru-RU" b="1" dirty="0"/>
              <a:t>либо создают невозможность ее завершения в </a:t>
            </a:r>
            <a:r>
              <a:rPr lang="ru-RU" b="1" dirty="0" smtClean="0"/>
              <a:t>срок (непредоставление исходных данных)</a:t>
            </a:r>
            <a:endParaRPr lang="ru-RU" b="1" dirty="0"/>
          </a:p>
          <a:p>
            <a:pPr marL="0" indent="0">
              <a:buNone/>
            </a:pPr>
            <a:endParaRPr lang="ru-RU" dirty="0"/>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17156149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Сроки выполнения работ. Использование ст.716 </a:t>
            </a:r>
            <a:r>
              <a:rPr lang="ru-RU" dirty="0" err="1" smtClean="0"/>
              <a:t>гк</a:t>
            </a:r>
            <a:r>
              <a:rPr lang="ru-RU" dirty="0" smtClean="0"/>
              <a:t> </a:t>
            </a:r>
            <a:r>
              <a:rPr lang="ru-RU" dirty="0" err="1" smtClean="0"/>
              <a:t>рф</a:t>
            </a:r>
            <a:endParaRPr lang="ru-RU" dirty="0"/>
          </a:p>
        </p:txBody>
      </p:sp>
      <p:sp>
        <p:nvSpPr>
          <p:cNvPr id="3" name="Объект 2"/>
          <p:cNvSpPr>
            <a:spLocks noGrp="1"/>
          </p:cNvSpPr>
          <p:nvPr>
            <p:ph idx="1"/>
          </p:nvPr>
        </p:nvSpPr>
        <p:spPr/>
        <p:txBody>
          <a:bodyPr>
            <a:normAutofit fontScale="92500" lnSpcReduction="20000"/>
          </a:bodyPr>
          <a:lstStyle/>
          <a:p>
            <a:pPr marL="0" indent="0" algn="just">
              <a:buNone/>
            </a:pPr>
            <a:r>
              <a:rPr lang="ru-RU" dirty="0" smtClean="0"/>
              <a:t>2</a:t>
            </a:r>
            <a:r>
              <a:rPr lang="ru-RU" dirty="0"/>
              <a:t>. Подрядчик, не предупредивший заказчика об обстоятельствах, указанных в пункте 1 настоящей статьи, либо продолживший работу, не дожидаясь истечения указанного в договоре срока, а при его отсутствии разумного срока для ответа на предупреждение или несмотря на своевременное указание заказчика о прекращении работы, не вправе при предъявлении к нему или им к заказчику соответствующих требований ссылаться на указанные обстоятельства.</a:t>
            </a:r>
          </a:p>
          <a:p>
            <a:pPr marL="0" indent="0" algn="just">
              <a:buNone/>
            </a:pPr>
            <a:endParaRPr lang="ru-RU" dirty="0"/>
          </a:p>
          <a:p>
            <a:pPr marL="0" indent="0" algn="just">
              <a:buNone/>
            </a:pPr>
            <a:r>
              <a:rPr lang="ru-RU" dirty="0"/>
              <a:t>3. Если заказчик, несмотря на своевременное и обоснованное предупреждение со стороны подрядчика об обстоятельствах, указанных в пункте 1 настоящей статьи, в разумный срок не заменит непригодные или недоброкачественные материал, оборудование, техническую документацию или переданную для переработки (обработки) вещь, не изменит указаний о способе выполнения работы или не примет других необходимых мер для устранения обстоятельств, грозящих ее годности, подрядчик вправе отказаться от исполнения договора подряда и потребовать возмещения причиненных его прекращением убытков</a:t>
            </a:r>
            <a:r>
              <a:rPr lang="ru-RU" dirty="0" smtClean="0"/>
              <a:t>.</a:t>
            </a:r>
          </a:p>
          <a:p>
            <a:pPr marL="0" indent="0" algn="just">
              <a:buNone/>
            </a:pPr>
            <a:r>
              <a:rPr lang="en-US" dirty="0" smtClean="0">
                <a:solidFill>
                  <a:srgbClr val="002060"/>
                </a:solidFill>
              </a:rPr>
              <a:t>N.B. </a:t>
            </a:r>
            <a:r>
              <a:rPr lang="ru-RU" dirty="0" smtClean="0">
                <a:solidFill>
                  <a:srgbClr val="002060"/>
                </a:solidFill>
              </a:rPr>
              <a:t>Образец письма</a:t>
            </a:r>
            <a:endParaRPr lang="ru-RU" dirty="0">
              <a:solidFill>
                <a:srgbClr val="002060"/>
              </a:solidFill>
            </a:endParaRPr>
          </a:p>
          <a:p>
            <a:pPr marL="0" indent="0">
              <a:buNone/>
            </a:pPr>
            <a:endParaRPr lang="ru-RU" dirty="0"/>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17156149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Права заказчика</a:t>
            </a:r>
            <a:endParaRPr lang="ru-RU" dirty="0"/>
          </a:p>
        </p:txBody>
      </p:sp>
      <p:sp>
        <p:nvSpPr>
          <p:cNvPr id="3" name="Объект 2"/>
          <p:cNvSpPr>
            <a:spLocks noGrp="1"/>
          </p:cNvSpPr>
          <p:nvPr>
            <p:ph idx="1"/>
          </p:nvPr>
        </p:nvSpPr>
        <p:spPr/>
        <p:txBody>
          <a:bodyPr>
            <a:normAutofit lnSpcReduction="10000"/>
          </a:bodyPr>
          <a:lstStyle/>
          <a:p>
            <a:pPr marL="0" indent="0" algn="just">
              <a:buNone/>
            </a:pPr>
            <a:r>
              <a:rPr lang="ru-RU" dirty="0"/>
              <a:t>Статья 715. Права заказчика во время выполнения работы подрядчиком</a:t>
            </a:r>
          </a:p>
          <a:p>
            <a:pPr marL="0" indent="0" algn="just">
              <a:buNone/>
            </a:pPr>
            <a:r>
              <a:rPr lang="ru-RU" dirty="0" smtClean="0"/>
              <a:t>1</a:t>
            </a:r>
            <a:r>
              <a:rPr lang="ru-RU" dirty="0"/>
              <a:t>. Заказчик вправе во всякое время проверять ход и качество работы, выполняемой подрядчиком, не вмешиваясь в его деятельность.</a:t>
            </a:r>
          </a:p>
          <a:p>
            <a:pPr marL="0" indent="0" algn="just">
              <a:buNone/>
            </a:pPr>
            <a:r>
              <a:rPr lang="ru-RU" dirty="0" smtClean="0"/>
              <a:t>2</a:t>
            </a:r>
            <a:r>
              <a:rPr lang="ru-RU" dirty="0"/>
              <a:t>. Если подрядчик не приступает своевременно к исполнению договора подряда или выполняет работу настолько медленно, что окончание ее к сроку становится явно невозможным, заказчик вправе отказаться от исполнения договора и потребовать возмещения убытков.</a:t>
            </a:r>
          </a:p>
          <a:p>
            <a:pPr marL="0" indent="0" algn="just">
              <a:buNone/>
            </a:pPr>
            <a:r>
              <a:rPr lang="ru-RU" dirty="0" smtClean="0"/>
              <a:t>3</a:t>
            </a:r>
            <a:r>
              <a:rPr lang="ru-RU" dirty="0"/>
              <a:t>. Если во время выполнения работы станет очевидным, что она не будет выполнена надлежащим образом, заказчик вправе назначить подрядчику разумный срок для устранения недостатков и при неисполнении подрядчиком в назначенный срок этого требования отказаться от договора подряда либо поручить исправление работ другому лицу за счет подрядчика, а также потребовать возмещения убытков.</a:t>
            </a:r>
          </a:p>
          <a:p>
            <a:endParaRPr lang="ru-RU" dirty="0"/>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34659475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Права заказчика</a:t>
            </a:r>
            <a:endParaRPr lang="ru-RU" dirty="0"/>
          </a:p>
        </p:txBody>
      </p:sp>
      <p:sp>
        <p:nvSpPr>
          <p:cNvPr id="3" name="Объект 2"/>
          <p:cNvSpPr>
            <a:spLocks noGrp="1"/>
          </p:cNvSpPr>
          <p:nvPr>
            <p:ph idx="1"/>
          </p:nvPr>
        </p:nvSpPr>
        <p:spPr/>
        <p:txBody>
          <a:bodyPr>
            <a:normAutofit/>
          </a:bodyPr>
          <a:lstStyle/>
          <a:p>
            <a:pPr marL="0" indent="0" algn="just">
              <a:buNone/>
            </a:pPr>
            <a:r>
              <a:rPr lang="ru-RU" dirty="0"/>
              <a:t>Статья 717. Отказ заказчика от исполнения договора подряда</a:t>
            </a:r>
          </a:p>
          <a:p>
            <a:pPr algn="just"/>
            <a:endParaRPr lang="ru-RU" dirty="0"/>
          </a:p>
          <a:p>
            <a:pPr marL="0" indent="0" algn="just">
              <a:buNone/>
            </a:pPr>
            <a:r>
              <a:rPr lang="ru-RU" dirty="0"/>
              <a:t> Если иное не предусмотрено договором подряда, заказчик может в любое время до сдачи ему результата работы отказаться от исполнения договора, уплатив подрядчику часть установленной цены пропорционально части работы, выполненной до получения извещения об отказе заказчика от исполнения договора. Заказчик также обязан возместить подрядчику убытки, причиненные прекращением договора подряда, в пределах разницы между ценой, определенной за всю работу, и частью цены, выплаченной за выполненную работу.</a:t>
            </a:r>
          </a:p>
          <a:p>
            <a:pPr algn="just"/>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27387511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обязанности заказчика</a:t>
            </a:r>
            <a:endParaRPr lang="ru-RU" dirty="0"/>
          </a:p>
        </p:txBody>
      </p:sp>
      <p:sp>
        <p:nvSpPr>
          <p:cNvPr id="3" name="Объект 2"/>
          <p:cNvSpPr>
            <a:spLocks noGrp="1"/>
          </p:cNvSpPr>
          <p:nvPr>
            <p:ph idx="1"/>
          </p:nvPr>
        </p:nvSpPr>
        <p:spPr/>
        <p:txBody>
          <a:bodyPr>
            <a:normAutofit/>
          </a:bodyPr>
          <a:lstStyle/>
          <a:p>
            <a:pPr marL="0" indent="0" algn="just">
              <a:buNone/>
            </a:pPr>
            <a:r>
              <a:rPr lang="ru-RU" dirty="0"/>
              <a:t>Статья 762. Обязанности заказчика</a:t>
            </a:r>
          </a:p>
          <a:p>
            <a:pPr marL="0" indent="0" algn="just">
              <a:buNone/>
            </a:pPr>
            <a:r>
              <a:rPr lang="ru-RU" dirty="0"/>
              <a:t> По договору подряда на выполнение проектных и изыскательских работ заказчик обязан, если иное не предусмотрено договором:</a:t>
            </a:r>
          </a:p>
          <a:p>
            <a:pPr marL="0" indent="0" algn="just">
              <a:buNone/>
            </a:pPr>
            <a:r>
              <a:rPr lang="ru-RU" dirty="0"/>
              <a:t> уплатить подрядчику установленную цену полностью после завершения всех работ или уплачивать ее частями после завершения отдельных этапов работ;</a:t>
            </a:r>
          </a:p>
          <a:p>
            <a:pPr marL="0" indent="0" algn="just">
              <a:buNone/>
            </a:pPr>
            <a:r>
              <a:rPr lang="ru-RU" dirty="0"/>
              <a:t> использовать техническую документацию, полученную от подрядчика, только на цели, предусмотренные договором, не передавать техническую документацию третьим лицам и не разглашать содержащиеся в ней данные без согласия подрядчика;</a:t>
            </a:r>
          </a:p>
          <a:p>
            <a:pPr marL="0" indent="0" algn="just">
              <a:buNone/>
            </a:pPr>
            <a:r>
              <a:rPr lang="ru-RU" dirty="0"/>
              <a:t> оказывать содействие подрядчику в выполнении проектных и изыскательских работ в объеме и на условиях, предусмотренных в договоре</a:t>
            </a:r>
            <a:r>
              <a:rPr lang="ru-RU" dirty="0" smtClean="0"/>
              <a:t>;</a:t>
            </a:r>
            <a:endParaRPr lang="ru-RU" dirty="0"/>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27772746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обязанности заказчика</a:t>
            </a:r>
            <a:endParaRPr lang="ru-RU" dirty="0"/>
          </a:p>
        </p:txBody>
      </p:sp>
      <p:sp>
        <p:nvSpPr>
          <p:cNvPr id="3" name="Объект 2"/>
          <p:cNvSpPr>
            <a:spLocks noGrp="1"/>
          </p:cNvSpPr>
          <p:nvPr>
            <p:ph idx="1"/>
          </p:nvPr>
        </p:nvSpPr>
        <p:spPr/>
        <p:txBody>
          <a:bodyPr>
            <a:normAutofit/>
          </a:bodyPr>
          <a:lstStyle/>
          <a:p>
            <a:pPr marL="0" indent="0" algn="just">
              <a:buNone/>
            </a:pPr>
            <a:r>
              <a:rPr lang="ru-RU" dirty="0"/>
              <a:t> участвовать вместе с подрядчиком в согласовании готовой технической документации с соответствующими государственными органами и органами местного самоуправления;</a:t>
            </a:r>
          </a:p>
          <a:p>
            <a:pPr marL="0" indent="0" algn="just">
              <a:buNone/>
            </a:pPr>
            <a:r>
              <a:rPr lang="ru-RU" dirty="0"/>
              <a:t> возместить подрядчику дополнительные расходы, вызванные изменением исходных данных для выполнения проектных и изыскательских работ вследствие обстоятельств, не зависящих от подрядчика;</a:t>
            </a:r>
          </a:p>
          <a:p>
            <a:pPr marL="0" indent="0" algn="just">
              <a:buNone/>
            </a:pPr>
            <a:r>
              <a:rPr lang="ru-RU" dirty="0"/>
              <a:t> привлечь подрядчика к участию в деле по иску, предъявленному к заказчику третьим лицом в связи с недостатками составленной технической документации или выполненных изыскательских работ.</a:t>
            </a:r>
          </a:p>
          <a:p>
            <a:pPr algn="just"/>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27772746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Ответственность заказчика</a:t>
            </a:r>
            <a:endParaRPr lang="ru-RU" dirty="0"/>
          </a:p>
        </p:txBody>
      </p:sp>
      <p:sp>
        <p:nvSpPr>
          <p:cNvPr id="3" name="Объект 2"/>
          <p:cNvSpPr>
            <a:spLocks noGrp="1"/>
          </p:cNvSpPr>
          <p:nvPr>
            <p:ph idx="1"/>
          </p:nvPr>
        </p:nvSpPr>
        <p:spPr/>
        <p:txBody>
          <a:bodyPr/>
          <a:lstStyle/>
          <a:p>
            <a:pPr marL="0" indent="0" algn="just">
              <a:buNone/>
            </a:pPr>
            <a:r>
              <a:rPr lang="ru-RU" dirty="0" smtClean="0"/>
              <a:t>1. Договорная (пеня, неустойка за просрочку оплаты).</a:t>
            </a:r>
          </a:p>
          <a:p>
            <a:pPr marL="0" indent="0" algn="just">
              <a:buNone/>
            </a:pPr>
            <a:r>
              <a:rPr lang="ru-RU" dirty="0" smtClean="0"/>
              <a:t>Рекомендуется устанавливать максимально возможный процент за нарушение сроков оплаты работ и не ограничивать размер неустойки.</a:t>
            </a:r>
          </a:p>
          <a:p>
            <a:pPr marL="0" indent="0" algn="just">
              <a:buNone/>
            </a:pPr>
            <a:r>
              <a:rPr lang="ru-RU" dirty="0" smtClean="0"/>
              <a:t>2. Указание в тексте договора «в соответствии с действующим законодательством» ведет к использованию ст. 395 ГК РФ</a:t>
            </a:r>
            <a:endParaRPr lang="ru-RU" dirty="0"/>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36036227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8387" y="672970"/>
            <a:ext cx="10058400" cy="1450757"/>
          </a:xfrm>
        </p:spPr>
        <p:txBody>
          <a:bodyPr>
            <a:normAutofit fontScale="90000"/>
          </a:bodyPr>
          <a:lstStyle/>
          <a:p>
            <a:pPr lvl="0" algn="ctr"/>
            <a:r>
              <a:rPr lang="ru-RU" dirty="0"/>
              <a:t>Понятие договора подряда на выполнение проектных и изыскательских </a:t>
            </a:r>
            <a:r>
              <a:rPr lang="ru-RU" dirty="0" smtClean="0"/>
              <a:t>работ</a:t>
            </a:r>
            <a:r>
              <a:rPr lang="ru-RU" dirty="0"/>
              <a:t/>
            </a:r>
            <a:br>
              <a:rPr lang="ru-RU" dirty="0"/>
            </a:br>
            <a:endParaRPr lang="ru-RU" dirty="0"/>
          </a:p>
        </p:txBody>
      </p:sp>
      <p:sp>
        <p:nvSpPr>
          <p:cNvPr id="3" name="Объект 2"/>
          <p:cNvSpPr>
            <a:spLocks noGrp="1"/>
          </p:cNvSpPr>
          <p:nvPr>
            <p:ph idx="1"/>
          </p:nvPr>
        </p:nvSpPr>
        <p:spPr/>
        <p:txBody>
          <a:bodyPr/>
          <a:lstStyle/>
          <a:p>
            <a:pPr marL="0" indent="0" algn="just">
              <a:buNone/>
            </a:pPr>
            <a:r>
              <a:rPr lang="ru-RU" dirty="0"/>
              <a:t>Статья </a:t>
            </a:r>
            <a:r>
              <a:rPr lang="ru-RU" dirty="0" smtClean="0"/>
              <a:t>758 ГК РФ </a:t>
            </a:r>
            <a:r>
              <a:rPr lang="ru-RU" dirty="0"/>
              <a:t>Договор подряда на выполнение проектных и изыскательских работ</a:t>
            </a:r>
          </a:p>
          <a:p>
            <a:pPr algn="just"/>
            <a:endParaRPr lang="ru-RU" dirty="0"/>
          </a:p>
          <a:p>
            <a:pPr marL="0" indent="0" algn="just">
              <a:buNone/>
            </a:pPr>
            <a:r>
              <a:rPr lang="ru-RU" dirty="0"/>
              <a:t>По договору подряда на выполнение проектных и изыскательских работ подрядчик (проектировщик, изыскатель) обязуется по заданию заказчика разработать техническую документацию и (или) выполнить изыскательские работы, а заказчик обязуется принять и оплатить их результат.</a:t>
            </a:r>
          </a:p>
          <a:p>
            <a:endParaRPr lang="ru-RU" dirty="0"/>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16635703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Ответственность заказчика (пример расчета)</a:t>
            </a:r>
            <a:endParaRPr lang="ru-RU" dirty="0"/>
          </a:p>
        </p:txBody>
      </p:sp>
      <p:sp>
        <p:nvSpPr>
          <p:cNvPr id="3" name="Объект 2"/>
          <p:cNvSpPr>
            <a:spLocks noGrp="1"/>
          </p:cNvSpPr>
          <p:nvPr>
            <p:ph idx="1"/>
          </p:nvPr>
        </p:nvSpPr>
        <p:spPr/>
        <p:txBody>
          <a:bodyPr>
            <a:normAutofit/>
          </a:bodyPr>
          <a:lstStyle/>
          <a:p>
            <a:pPr marL="0" indent="0" algn="just">
              <a:buNone/>
            </a:pPr>
            <a:r>
              <a:rPr lang="ru-RU" dirty="0" smtClean="0"/>
              <a:t>1. Договорная 0,1% за каждый день просрочки</a:t>
            </a:r>
          </a:p>
          <a:p>
            <a:pPr marL="0" indent="0" algn="just">
              <a:buNone/>
            </a:pPr>
            <a:r>
              <a:rPr lang="ru-RU" dirty="0" smtClean="0"/>
              <a:t>1 000 000 * 0,1% * 365 = </a:t>
            </a:r>
            <a:r>
              <a:rPr lang="ru-RU" b="1" dirty="0" smtClean="0"/>
              <a:t>365 тысяч рублей</a:t>
            </a:r>
          </a:p>
          <a:p>
            <a:pPr marL="0" indent="0" algn="just">
              <a:buNone/>
            </a:pPr>
            <a:endParaRPr lang="ru-RU" dirty="0"/>
          </a:p>
          <a:p>
            <a:pPr marL="0" indent="0" algn="just">
              <a:buNone/>
            </a:pPr>
            <a:r>
              <a:rPr lang="ru-RU" dirty="0" smtClean="0"/>
              <a:t>2. По 395 статье ГК РФ: </a:t>
            </a:r>
          </a:p>
          <a:p>
            <a:pPr marL="0" indent="0" algn="just">
              <a:buNone/>
            </a:pPr>
            <a:r>
              <a:rPr lang="ru-RU" dirty="0" smtClean="0"/>
              <a:t>сумма </a:t>
            </a:r>
            <a:r>
              <a:rPr lang="ru-RU" dirty="0"/>
              <a:t>задолженности 1000000 руб. 0 коп. , в том числе НДС 18% 152542 руб. 37 коп.</a:t>
            </a:r>
          </a:p>
          <a:p>
            <a:pPr marL="0" indent="0" algn="just">
              <a:buNone/>
            </a:pPr>
            <a:r>
              <a:rPr lang="ru-RU" dirty="0"/>
              <a:t>Период просрочки с 29.10.2012 по 29.10.2013: 361 (дней)</a:t>
            </a:r>
          </a:p>
          <a:p>
            <a:pPr marL="0" indent="0" algn="just">
              <a:buNone/>
            </a:pPr>
            <a:r>
              <a:rPr lang="ru-RU" dirty="0"/>
              <a:t>Ставка рефинансирования: 8.25%</a:t>
            </a:r>
          </a:p>
          <a:p>
            <a:pPr marL="0" indent="0" algn="just">
              <a:buNone/>
            </a:pPr>
            <a:r>
              <a:rPr lang="ru-RU" dirty="0"/>
              <a:t>Проценты итого за период = (1000000) * 361 * 8.25/36000 = </a:t>
            </a:r>
            <a:r>
              <a:rPr lang="ru-RU" b="1" dirty="0"/>
              <a:t>82729 руб. 17 коп.</a:t>
            </a:r>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13758872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Обязанности подрядчика</a:t>
            </a:r>
            <a:endParaRPr lang="ru-RU" dirty="0"/>
          </a:p>
        </p:txBody>
      </p:sp>
      <p:sp>
        <p:nvSpPr>
          <p:cNvPr id="3" name="Объект 2"/>
          <p:cNvSpPr>
            <a:spLocks noGrp="1"/>
          </p:cNvSpPr>
          <p:nvPr>
            <p:ph idx="1"/>
          </p:nvPr>
        </p:nvSpPr>
        <p:spPr/>
        <p:txBody>
          <a:bodyPr>
            <a:normAutofit fontScale="77500" lnSpcReduction="20000"/>
          </a:bodyPr>
          <a:lstStyle/>
          <a:p>
            <a:pPr marL="0" indent="0" algn="just">
              <a:buNone/>
            </a:pPr>
            <a:r>
              <a:rPr lang="ru-RU" dirty="0"/>
              <a:t>Статья 760. Обязанности подрядчика</a:t>
            </a:r>
          </a:p>
          <a:p>
            <a:pPr marL="0" indent="0" algn="just">
              <a:buNone/>
            </a:pPr>
            <a:r>
              <a:rPr lang="ru-RU" dirty="0"/>
              <a:t> 1. По договору подряда на выполнение проектных и изыскательских работ подрядчик обязан:</a:t>
            </a:r>
          </a:p>
          <a:p>
            <a:pPr marL="0" indent="0" algn="just">
              <a:buNone/>
            </a:pPr>
            <a:r>
              <a:rPr lang="ru-RU" dirty="0"/>
              <a:t> выполнять работы в соответствии с заданием и иными исходными данными на проектирование и договором;</a:t>
            </a:r>
          </a:p>
          <a:p>
            <a:pPr marL="0" indent="0" algn="just">
              <a:buNone/>
            </a:pPr>
            <a:r>
              <a:rPr lang="ru-RU" dirty="0"/>
              <a:t> согласовывать готовую техническую документацию с заказчиком, а при необходимости вместе с заказчиком - с компетентными государственными органами и органами местного самоуправления;</a:t>
            </a:r>
          </a:p>
          <a:p>
            <a:pPr marL="0" indent="0" algn="just">
              <a:buNone/>
            </a:pPr>
            <a:r>
              <a:rPr lang="ru-RU" dirty="0"/>
              <a:t> передать заказчику готовую техническую документацию и результаты изыскательских работ.</a:t>
            </a:r>
          </a:p>
          <a:p>
            <a:pPr marL="0" indent="0" algn="just">
              <a:buNone/>
            </a:pPr>
            <a:r>
              <a:rPr lang="ru-RU" dirty="0"/>
              <a:t> Подрядчик не вправе передавать техническую документацию третьим лицам без согласия заказчика.</a:t>
            </a:r>
          </a:p>
          <a:p>
            <a:pPr marL="0" indent="0" algn="just">
              <a:buNone/>
            </a:pPr>
            <a:r>
              <a:rPr lang="ru-RU" dirty="0"/>
              <a:t> 2. Подрядчик по договору подряда на выполнение проектных и изыскательских работ гарантирует заказчику отсутствие у третьих лиц права воспрепятствовать выполнению работ или ограничивать их выполнение на основе подготовленной подрядчиком технической документации</a:t>
            </a:r>
            <a:r>
              <a:rPr lang="ru-RU" dirty="0" smtClean="0"/>
              <a:t>.</a:t>
            </a:r>
            <a:endParaRPr lang="ru-RU" dirty="0"/>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21279223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Ответственность подрядчика</a:t>
            </a:r>
            <a:endParaRPr lang="ru-RU" dirty="0"/>
          </a:p>
        </p:txBody>
      </p:sp>
      <p:sp>
        <p:nvSpPr>
          <p:cNvPr id="3" name="Объект 2"/>
          <p:cNvSpPr>
            <a:spLocks noGrp="1"/>
          </p:cNvSpPr>
          <p:nvPr>
            <p:ph idx="1"/>
          </p:nvPr>
        </p:nvSpPr>
        <p:spPr/>
        <p:txBody>
          <a:bodyPr>
            <a:normAutofit fontScale="92500"/>
          </a:bodyPr>
          <a:lstStyle/>
          <a:p>
            <a:pPr marL="0" indent="0" algn="just">
              <a:buNone/>
            </a:pPr>
            <a:r>
              <a:rPr lang="ru-RU" dirty="0"/>
              <a:t>Статья 761. Ответственность подрядчика за ненадлежащее выполнение проектных и изыскательских работ</a:t>
            </a:r>
          </a:p>
          <a:p>
            <a:pPr marL="0" indent="0" algn="just">
              <a:buNone/>
            </a:pPr>
            <a:r>
              <a:rPr lang="ru-RU" dirty="0"/>
              <a:t> 1. Подрядчик по договору подряда на выполнение проектных и изыскательских работ несет ответственность за ненадлежащее составление технической документации и выполнение изыскательских работ, включая недостатки, обнаруженные впоследствии в ходе строительства, а также в процессе эксплуатации объекта, созданного на основе технической документации и данных изыскательских работ.</a:t>
            </a:r>
          </a:p>
          <a:p>
            <a:pPr marL="0" indent="0" algn="just">
              <a:buNone/>
            </a:pPr>
            <a:r>
              <a:rPr lang="ru-RU" dirty="0"/>
              <a:t> 2. При обнаружении недостатков в технической документации или в изыскательских работах подрядчик по требованию заказчика обязан безвозмездно переделать техническую документацию и соответственно произвести необходимые дополнительные изыскательские работы, а также возместить заказчику причиненные убытки, если законом или договором подряда на выполнение проектных и изыскательских работ не установлено иное.</a:t>
            </a:r>
          </a:p>
          <a:p>
            <a:pPr marL="0" indent="0" algn="just">
              <a:buNone/>
            </a:pPr>
            <a:endParaRPr lang="ru-RU" dirty="0"/>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22888392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Приемка выполненных работ</a:t>
            </a:r>
            <a:endParaRPr lang="ru-RU" dirty="0"/>
          </a:p>
        </p:txBody>
      </p:sp>
      <p:sp>
        <p:nvSpPr>
          <p:cNvPr id="3" name="Объект 2"/>
          <p:cNvSpPr>
            <a:spLocks noGrp="1"/>
          </p:cNvSpPr>
          <p:nvPr>
            <p:ph idx="1"/>
          </p:nvPr>
        </p:nvSpPr>
        <p:spPr/>
        <p:txBody>
          <a:bodyPr/>
          <a:lstStyle/>
          <a:p>
            <a:pPr marL="0" indent="0" algn="just">
              <a:buNone/>
            </a:pPr>
            <a:r>
              <a:rPr lang="ru-RU" dirty="0" smtClean="0"/>
              <a:t>Описывается в тексте договора, рекомендуется указывать, что срок рассмотрения работ не более 10-ти дней, в случае непоступления замечаний работы считаются принятыми;</a:t>
            </a:r>
          </a:p>
          <a:p>
            <a:pPr marL="0" indent="0">
              <a:buNone/>
            </a:pPr>
            <a:r>
              <a:rPr lang="ru-RU" dirty="0" smtClean="0"/>
              <a:t>Передача работа в порядке, предусмотренном договором, по детальным накладным и актам приема передачи выполненных работ;</a:t>
            </a:r>
          </a:p>
          <a:p>
            <a:pPr marL="0" indent="0">
              <a:buNone/>
            </a:pPr>
            <a:r>
              <a:rPr lang="ru-RU" dirty="0" smtClean="0"/>
              <a:t>Передача работ электронным форматом общего назначения;</a:t>
            </a:r>
          </a:p>
          <a:p>
            <a:pPr marL="0" indent="0">
              <a:buNone/>
            </a:pPr>
            <a:endParaRPr lang="ru-RU" dirty="0"/>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22948373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Участие в государственных и муниципальных торгах</a:t>
            </a:r>
            <a:endParaRPr lang="ru-RU" dirty="0"/>
          </a:p>
        </p:txBody>
      </p:sp>
      <p:sp>
        <p:nvSpPr>
          <p:cNvPr id="3" name="Объект 2"/>
          <p:cNvSpPr>
            <a:spLocks noGrp="1"/>
          </p:cNvSpPr>
          <p:nvPr>
            <p:ph idx="1"/>
          </p:nvPr>
        </p:nvSpPr>
        <p:spPr/>
        <p:txBody>
          <a:bodyPr>
            <a:normAutofit/>
          </a:bodyPr>
          <a:lstStyle/>
          <a:p>
            <a:pPr marL="0" indent="0" algn="just">
              <a:buNone/>
            </a:pPr>
            <a:r>
              <a:rPr lang="ru-RU" dirty="0" smtClean="0"/>
              <a:t>1. Стоимость формируется исходя из трех писем от проектных организаций;</a:t>
            </a:r>
            <a:br>
              <a:rPr lang="ru-RU" dirty="0" smtClean="0"/>
            </a:br>
            <a:r>
              <a:rPr lang="ru-RU" dirty="0" smtClean="0"/>
              <a:t>2. Сроки зачастую определяются голословно.</a:t>
            </a:r>
          </a:p>
          <a:p>
            <a:pPr marL="0" indent="0" algn="just">
              <a:buNone/>
            </a:pPr>
            <a:r>
              <a:rPr lang="ru-RU" dirty="0" smtClean="0"/>
              <a:t>Основания обжалования:</a:t>
            </a:r>
          </a:p>
          <a:p>
            <a:pPr marL="0" indent="0" algn="just">
              <a:buNone/>
            </a:pPr>
            <a:r>
              <a:rPr lang="ru-RU" dirty="0" smtClean="0"/>
              <a:t>1. Излишние требования к подрядчику (требования наличия допусков и лицензий в тех случаях, когда они не требуются);</a:t>
            </a:r>
          </a:p>
          <a:p>
            <a:pPr marL="0" indent="0" algn="just">
              <a:buNone/>
            </a:pPr>
            <a:r>
              <a:rPr lang="ru-RU" dirty="0" smtClean="0"/>
              <a:t>2. Недостаточные требования к подрядчику (отсутствие требования о наличие допуска СРО при проведении инженерных изысканий);</a:t>
            </a:r>
          </a:p>
          <a:p>
            <a:pPr marL="0" indent="0" algn="just">
              <a:buNone/>
            </a:pPr>
            <a:r>
              <a:rPr lang="ru-RU" dirty="0" smtClean="0"/>
              <a:t>3. Соединение различных видов работ в одно (экспертиза, авторский надзор, сбор исходных данных и т.д.)</a:t>
            </a:r>
            <a:endParaRPr lang="ru-RU" dirty="0"/>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10223705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Изменение объемов и стоимости работ по государственным и муниципальным контрактам</a:t>
            </a:r>
            <a:endParaRPr lang="ru-RU" dirty="0"/>
          </a:p>
        </p:txBody>
      </p:sp>
      <p:sp>
        <p:nvSpPr>
          <p:cNvPr id="3" name="Объект 2"/>
          <p:cNvSpPr>
            <a:spLocks noGrp="1"/>
          </p:cNvSpPr>
          <p:nvPr>
            <p:ph idx="1"/>
          </p:nvPr>
        </p:nvSpPr>
        <p:spPr/>
        <p:txBody>
          <a:bodyPr/>
          <a:lstStyle/>
          <a:p>
            <a:pPr marL="0" indent="0" algn="just">
              <a:buNone/>
            </a:pPr>
            <a:r>
              <a:rPr lang="ru-RU" dirty="0" smtClean="0"/>
              <a:t>Стоимость работ (объем) может быть увеличена на 10% при наличии соответствующего упоминания в тексте государственного или муниципального контракта</a:t>
            </a:r>
            <a:endParaRPr lang="ru-RU" dirty="0"/>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673944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dirty="0" smtClean="0"/>
              <a:t>Расторжение государственного или муниципального контракта</a:t>
            </a:r>
            <a:endParaRPr lang="ru-RU" dirty="0"/>
          </a:p>
        </p:txBody>
      </p:sp>
      <p:sp>
        <p:nvSpPr>
          <p:cNvPr id="3" name="Объект 2"/>
          <p:cNvSpPr>
            <a:spLocks noGrp="1"/>
          </p:cNvSpPr>
          <p:nvPr>
            <p:ph idx="1"/>
          </p:nvPr>
        </p:nvSpPr>
        <p:spPr/>
        <p:txBody>
          <a:bodyPr/>
          <a:lstStyle/>
          <a:p>
            <a:pPr marL="0" indent="0" algn="just">
              <a:buNone/>
            </a:pPr>
            <a:r>
              <a:rPr lang="ru-RU" dirty="0" smtClean="0"/>
              <a:t>При расторжении контракта по соглашению сторон не происходит внесение подрядчика в реестр недобросовестных поставщиков</a:t>
            </a:r>
          </a:p>
          <a:p>
            <a:pPr marL="0" indent="0" algn="just">
              <a:buNone/>
            </a:pPr>
            <a:r>
              <a:rPr lang="ru-RU" dirty="0" smtClean="0"/>
              <a:t>При расторжении контракта по решению суда внесение в реестр происходит после вступления решения в законную силу</a:t>
            </a:r>
            <a:endParaRPr lang="ru-RU" dirty="0"/>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42802001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Претензионный порядок разрешения споров</a:t>
            </a:r>
            <a:endParaRPr lang="ru-RU" dirty="0"/>
          </a:p>
        </p:txBody>
      </p:sp>
      <p:sp>
        <p:nvSpPr>
          <p:cNvPr id="3" name="Объект 2"/>
          <p:cNvSpPr>
            <a:spLocks noGrp="1"/>
          </p:cNvSpPr>
          <p:nvPr>
            <p:ph idx="1"/>
          </p:nvPr>
        </p:nvSpPr>
        <p:spPr/>
        <p:txBody>
          <a:bodyPr>
            <a:normAutofit fontScale="92500" lnSpcReduction="20000"/>
          </a:bodyPr>
          <a:lstStyle/>
          <a:p>
            <a:pPr marL="0" indent="0" algn="just">
              <a:buNone/>
            </a:pPr>
            <a:r>
              <a:rPr lang="ru-RU" dirty="0" smtClean="0"/>
              <a:t>В тексте договора может быть указано на соблюдение обязательного претензионного порядка при разрешении споров сторон по договору;</a:t>
            </a:r>
          </a:p>
          <a:p>
            <a:pPr marL="0" indent="0" algn="just">
              <a:buNone/>
            </a:pPr>
            <a:r>
              <a:rPr lang="ru-RU" dirty="0" smtClean="0"/>
              <a:t>В тексте договора могут быть установлены специальные способы обмена претензиями и порядок определения условий, при которых претензия считается полученной</a:t>
            </a:r>
          </a:p>
          <a:p>
            <a:pPr marL="0" indent="0" algn="just">
              <a:buNone/>
            </a:pPr>
            <a:r>
              <a:rPr lang="ru-RU" dirty="0" smtClean="0"/>
              <a:t>Рекомендуется:</a:t>
            </a:r>
          </a:p>
          <a:p>
            <a:pPr marL="0" indent="0" algn="just">
              <a:buNone/>
            </a:pPr>
            <a:r>
              <a:rPr lang="ru-RU" dirty="0" smtClean="0"/>
              <a:t>- использовать переписку заказными письмами с уведомлением о вручении и описью вложения;</a:t>
            </a:r>
          </a:p>
          <a:p>
            <a:pPr marL="0" indent="0" algn="just">
              <a:buNone/>
            </a:pPr>
            <a:r>
              <a:rPr lang="ru-RU" dirty="0" smtClean="0"/>
              <a:t>- использовать не только адрес контрагента, указанный в договоре, но и официальный юридический адрес, указанный в ЕГРЮЛ </a:t>
            </a:r>
            <a:r>
              <a:rPr lang="en-US" dirty="0">
                <a:hlinkClick r:id="rId2"/>
              </a:rPr>
              <a:t>http://egrul.nalog.ru</a:t>
            </a:r>
            <a:r>
              <a:rPr lang="en-US" dirty="0" smtClean="0">
                <a:hlinkClick r:id="rId2"/>
              </a:rPr>
              <a:t>/</a:t>
            </a:r>
            <a:endParaRPr lang="ru-RU" dirty="0" smtClean="0"/>
          </a:p>
          <a:p>
            <a:pPr marL="0" indent="0" algn="just">
              <a:buNone/>
            </a:pPr>
            <a:r>
              <a:rPr lang="ru-RU" dirty="0" smtClean="0"/>
              <a:t>- не передавать материалы «в руки», использовать официальные способы передачи передаваемых материалов</a:t>
            </a:r>
          </a:p>
          <a:p>
            <a:pPr marL="0" indent="0" algn="ctr">
              <a:buNone/>
            </a:pPr>
            <a:r>
              <a:rPr lang="ru-RU" dirty="0" smtClean="0"/>
              <a:t/>
            </a:r>
            <a:br>
              <a:rPr lang="ru-RU" dirty="0" smtClean="0"/>
            </a:br>
            <a:endParaRPr lang="ru-RU" dirty="0" smtClean="0"/>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216243143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dirty="0" smtClean="0"/>
              <a:t>Судебные споры с заказчиками и субподрядчиками</a:t>
            </a:r>
            <a:endParaRPr lang="ru-RU" dirty="0"/>
          </a:p>
        </p:txBody>
      </p:sp>
      <p:sp>
        <p:nvSpPr>
          <p:cNvPr id="3" name="Объект 2"/>
          <p:cNvSpPr>
            <a:spLocks noGrp="1"/>
          </p:cNvSpPr>
          <p:nvPr>
            <p:ph idx="1"/>
          </p:nvPr>
        </p:nvSpPr>
        <p:spPr/>
        <p:txBody>
          <a:bodyPr/>
          <a:lstStyle/>
          <a:p>
            <a:pPr marL="0" indent="0" algn="just">
              <a:buNone/>
            </a:pPr>
            <a:r>
              <a:rPr lang="ru-RU" dirty="0" smtClean="0"/>
              <a:t>Срок рассмотрения дела в 1-й инстанции (Арбитражный суд Волгоградской области) – 3 месяца;</a:t>
            </a:r>
          </a:p>
          <a:p>
            <a:pPr marL="0" indent="0" algn="just">
              <a:buNone/>
            </a:pPr>
            <a:r>
              <a:rPr lang="ru-RU" dirty="0" smtClean="0"/>
              <a:t>Срок вступления решения суда 1-й инстанции – 30 дней;</a:t>
            </a:r>
          </a:p>
          <a:p>
            <a:pPr marL="0" indent="0" algn="just">
              <a:buNone/>
            </a:pPr>
            <a:r>
              <a:rPr lang="ru-RU" dirty="0" smtClean="0"/>
              <a:t>Срок рассмотрения решения суда в апелляционной инстанции – 2 месяца.</a:t>
            </a:r>
          </a:p>
          <a:p>
            <a:pPr marL="0" indent="0" algn="just">
              <a:buNone/>
            </a:pPr>
            <a:r>
              <a:rPr lang="ru-RU" dirty="0" smtClean="0"/>
              <a:t>Средний срок рассмотрения судебного спора с момента подачи искового заявления до вступления решения суда в законную силу – 6 месяцев.</a:t>
            </a:r>
          </a:p>
          <a:p>
            <a:pPr marL="0" indent="0" algn="just">
              <a:buNone/>
            </a:pPr>
            <a:r>
              <a:rPr lang="ru-RU" dirty="0" smtClean="0"/>
              <a:t>В 2013 году рассмотрено или находится на рассмотрении больше 30 дел с участием членов Партнерства и непосредственно Партнерства</a:t>
            </a:r>
            <a:endParaRPr lang="ru-RU" dirty="0"/>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8891556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Существенные моменты для проектных организаций-истцов и ответчиков</a:t>
            </a:r>
            <a:endParaRPr lang="ru-RU" dirty="0"/>
          </a:p>
        </p:txBody>
      </p:sp>
      <p:sp>
        <p:nvSpPr>
          <p:cNvPr id="3" name="Объект 2"/>
          <p:cNvSpPr>
            <a:spLocks noGrp="1"/>
          </p:cNvSpPr>
          <p:nvPr>
            <p:ph idx="1"/>
          </p:nvPr>
        </p:nvSpPr>
        <p:spPr/>
        <p:txBody>
          <a:bodyPr>
            <a:normAutofit/>
          </a:bodyPr>
          <a:lstStyle/>
          <a:p>
            <a:pPr marL="0" indent="0" algn="just">
              <a:buNone/>
            </a:pPr>
            <a:r>
              <a:rPr lang="ru-RU" dirty="0" smtClean="0"/>
              <a:t>Работы должны быть выполнены в полном объеме и в срок (в том числе в наличии переписка по ст.716 ГК РФ и дополнительные соглашения на продление сроков выполнения работ);</a:t>
            </a:r>
          </a:p>
          <a:p>
            <a:pPr marL="0" indent="0" algn="just">
              <a:buNone/>
            </a:pPr>
            <a:r>
              <a:rPr lang="ru-RU" dirty="0" smtClean="0"/>
              <a:t>Все положения договора должны быть соблюдены;</a:t>
            </a:r>
          </a:p>
          <a:p>
            <a:pPr marL="0" indent="0" algn="just">
              <a:buNone/>
            </a:pPr>
            <a:r>
              <a:rPr lang="ru-RU" dirty="0" smtClean="0"/>
              <a:t>Должна быть подготовлена и сформирована надлежащим образом оформленная переписка с заказчиком;</a:t>
            </a:r>
          </a:p>
          <a:p>
            <a:pPr marL="0" indent="0" algn="just">
              <a:buNone/>
            </a:pPr>
            <a:r>
              <a:rPr lang="ru-RU" dirty="0" smtClean="0"/>
              <a:t>Акты выполненных работ направлены надлежащим образом и подписаны уполномоченным лицом (директором);</a:t>
            </a:r>
          </a:p>
          <a:p>
            <a:pPr marL="0" indent="0" algn="just">
              <a:buNone/>
            </a:pPr>
            <a:r>
              <a:rPr lang="ru-RU" dirty="0" smtClean="0"/>
              <a:t>Соблюден претензионный порядок (при его наличии в тексте договора).</a:t>
            </a:r>
            <a:endParaRPr lang="ru-RU" dirty="0"/>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7523100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Общие требования к договору подряда (сроки)</a:t>
            </a:r>
            <a:endParaRPr lang="ru-RU" dirty="0"/>
          </a:p>
        </p:txBody>
      </p:sp>
      <p:sp>
        <p:nvSpPr>
          <p:cNvPr id="3" name="Объект 2"/>
          <p:cNvSpPr>
            <a:spLocks noGrp="1"/>
          </p:cNvSpPr>
          <p:nvPr>
            <p:ph idx="1"/>
          </p:nvPr>
        </p:nvSpPr>
        <p:spPr/>
        <p:txBody>
          <a:bodyPr>
            <a:normAutofit fontScale="92500" lnSpcReduction="20000"/>
          </a:bodyPr>
          <a:lstStyle/>
          <a:p>
            <a:pPr marL="0" indent="0" algn="just">
              <a:buNone/>
            </a:pPr>
            <a:r>
              <a:rPr lang="ru-RU" dirty="0"/>
              <a:t>Статья 708. Сроки выполнения работы</a:t>
            </a:r>
          </a:p>
          <a:p>
            <a:pPr marL="0" indent="0" algn="just">
              <a:buNone/>
            </a:pPr>
            <a:endParaRPr lang="ru-RU" dirty="0"/>
          </a:p>
          <a:p>
            <a:pPr marL="0" indent="0" algn="just">
              <a:buNone/>
            </a:pPr>
            <a:r>
              <a:rPr lang="ru-RU" dirty="0"/>
              <a:t> 1. В договоре подряда указываются начальный и конечный сроки выполнения работы. По согласованию между сторонами в договоре могут быть предусмотрены также сроки завершения отдельных этапов работы (промежуточные сроки).</a:t>
            </a:r>
          </a:p>
          <a:p>
            <a:pPr marL="0" indent="0" algn="just">
              <a:buNone/>
            </a:pPr>
            <a:r>
              <a:rPr lang="ru-RU" dirty="0"/>
              <a:t> Если иное не установлено законом, иными правовыми актами или не предусмотрено договором, подрядчик несет ответственность за нарушение как начального и конечного, так и промежуточных сроков выполнения работы.</a:t>
            </a:r>
          </a:p>
          <a:p>
            <a:pPr marL="0" indent="0" algn="just">
              <a:buNone/>
            </a:pPr>
            <a:r>
              <a:rPr lang="ru-RU" dirty="0"/>
              <a:t> 2. Указанные в договоре подряда начальный, конечный и промежуточные сроки выполнения работы могут быть изменены в случаях и в порядке, предусмотренных договором.</a:t>
            </a:r>
          </a:p>
          <a:p>
            <a:pPr marL="0" indent="0" algn="just">
              <a:buNone/>
            </a:pPr>
            <a:r>
              <a:rPr lang="ru-RU" dirty="0"/>
              <a:t> 3. Указанные в пункте 2 статьи 405 </a:t>
            </a:r>
            <a:r>
              <a:rPr lang="ru-RU" dirty="0" smtClean="0"/>
              <a:t>ГК РФ последствия </a:t>
            </a:r>
            <a:r>
              <a:rPr lang="ru-RU" dirty="0"/>
              <a:t>просрочки исполнения наступают при нарушении конечного срока выполнения работы, а также иных установленных договором подряда сроков.</a:t>
            </a:r>
          </a:p>
          <a:p>
            <a:pPr marL="0" indent="0">
              <a:buNone/>
            </a:pPr>
            <a:endParaRPr lang="ru-RU" dirty="0"/>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11545907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Общие требования к договору подряда (цена)</a:t>
            </a:r>
            <a:endParaRPr lang="ru-RU" dirty="0"/>
          </a:p>
        </p:txBody>
      </p:sp>
      <p:sp>
        <p:nvSpPr>
          <p:cNvPr id="3" name="Объект 2"/>
          <p:cNvSpPr>
            <a:spLocks noGrp="1"/>
          </p:cNvSpPr>
          <p:nvPr>
            <p:ph idx="1"/>
          </p:nvPr>
        </p:nvSpPr>
        <p:spPr>
          <a:xfrm>
            <a:off x="0" y="1792936"/>
            <a:ext cx="11184468" cy="4191812"/>
          </a:xfrm>
        </p:spPr>
        <p:txBody>
          <a:bodyPr>
            <a:normAutofit/>
          </a:bodyPr>
          <a:lstStyle/>
          <a:p>
            <a:pPr marL="0" indent="0" algn="just">
              <a:lnSpc>
                <a:spcPct val="120000"/>
              </a:lnSpc>
              <a:spcBef>
                <a:spcPts val="0"/>
              </a:spcBef>
              <a:spcAft>
                <a:spcPts val="0"/>
              </a:spcAft>
              <a:buNone/>
            </a:pPr>
            <a:r>
              <a:rPr lang="ru-RU" dirty="0"/>
              <a:t>Статья 709. Цена работы</a:t>
            </a:r>
          </a:p>
          <a:p>
            <a:pPr marL="0" indent="0" algn="just">
              <a:lnSpc>
                <a:spcPct val="120000"/>
              </a:lnSpc>
              <a:spcBef>
                <a:spcPts val="0"/>
              </a:spcBef>
              <a:spcAft>
                <a:spcPts val="0"/>
              </a:spcAft>
              <a:buNone/>
            </a:pPr>
            <a:r>
              <a:rPr lang="ru-RU" dirty="0"/>
              <a:t> 1. В договоре подряда указываются цена подлежащей выполнению работы или способы ее определения. При отсутствии в договоре таких указаний цена определяется в соответствии с пунктом 3 статьи 424 </a:t>
            </a:r>
            <a:r>
              <a:rPr lang="ru-RU" dirty="0" smtClean="0"/>
              <a:t>ГК РФ.</a:t>
            </a:r>
            <a:endParaRPr lang="ru-RU" dirty="0"/>
          </a:p>
          <a:p>
            <a:pPr marL="0" indent="0" algn="just">
              <a:lnSpc>
                <a:spcPct val="120000"/>
              </a:lnSpc>
              <a:spcBef>
                <a:spcPts val="0"/>
              </a:spcBef>
              <a:spcAft>
                <a:spcPts val="0"/>
              </a:spcAft>
              <a:buNone/>
            </a:pPr>
            <a:r>
              <a:rPr lang="ru-RU" dirty="0"/>
              <a:t> 2. Цена в договоре подряда включает компенсацию издержек </a:t>
            </a:r>
            <a:r>
              <a:rPr lang="ru-RU" dirty="0" smtClean="0"/>
              <a:t>подрядчика </a:t>
            </a:r>
            <a:r>
              <a:rPr lang="ru-RU" dirty="0"/>
              <a:t>и причитающееся ему вознаграждение.</a:t>
            </a:r>
          </a:p>
          <a:p>
            <a:pPr marL="0" indent="0" algn="just">
              <a:lnSpc>
                <a:spcPct val="120000"/>
              </a:lnSpc>
              <a:spcBef>
                <a:spcPts val="0"/>
              </a:spcBef>
              <a:spcAft>
                <a:spcPts val="0"/>
              </a:spcAft>
              <a:buNone/>
            </a:pPr>
            <a:r>
              <a:rPr lang="ru-RU" dirty="0"/>
              <a:t> 3. Цена работы может быть определена путем составления сметы.</a:t>
            </a:r>
          </a:p>
          <a:p>
            <a:pPr marL="0" indent="0" algn="just">
              <a:lnSpc>
                <a:spcPct val="120000"/>
              </a:lnSpc>
              <a:spcBef>
                <a:spcPts val="0"/>
              </a:spcBef>
              <a:spcAft>
                <a:spcPts val="0"/>
              </a:spcAft>
              <a:buNone/>
            </a:pPr>
            <a:r>
              <a:rPr lang="ru-RU" dirty="0"/>
              <a:t> В случае, когда работа выполняется в соответствии со сметой, составленной подрядчиком, смета приобретает силу и становится частью договора подряда с момента подтверждения ее заказчиком</a:t>
            </a:r>
            <a:r>
              <a:rPr lang="ru-RU" dirty="0" smtClean="0"/>
              <a:t>.</a:t>
            </a:r>
            <a:endParaRPr lang="ru-RU" dirty="0"/>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7894282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Общие требования к договору подряда (цена)</a:t>
            </a:r>
            <a:endParaRPr lang="ru-RU" dirty="0"/>
          </a:p>
        </p:txBody>
      </p:sp>
      <p:sp>
        <p:nvSpPr>
          <p:cNvPr id="3" name="Объект 2"/>
          <p:cNvSpPr>
            <a:spLocks noGrp="1"/>
          </p:cNvSpPr>
          <p:nvPr>
            <p:ph idx="1"/>
          </p:nvPr>
        </p:nvSpPr>
        <p:spPr>
          <a:xfrm>
            <a:off x="0" y="1792936"/>
            <a:ext cx="11184468" cy="4191812"/>
          </a:xfrm>
        </p:spPr>
        <p:txBody>
          <a:bodyPr>
            <a:normAutofit lnSpcReduction="10000"/>
          </a:bodyPr>
          <a:lstStyle/>
          <a:p>
            <a:pPr marL="0" indent="0" algn="just">
              <a:lnSpc>
                <a:spcPct val="120000"/>
              </a:lnSpc>
              <a:spcBef>
                <a:spcPts val="0"/>
              </a:spcBef>
              <a:spcAft>
                <a:spcPts val="0"/>
              </a:spcAft>
              <a:buNone/>
            </a:pPr>
            <a:r>
              <a:rPr lang="ru-RU" dirty="0"/>
              <a:t> 4. Цена работы (смета) может быть приблизительной или твердой. При отсутствии других указаний в договоре подряда цена работы считается твердой.</a:t>
            </a:r>
          </a:p>
          <a:p>
            <a:pPr marL="0" indent="0" algn="just">
              <a:lnSpc>
                <a:spcPct val="120000"/>
              </a:lnSpc>
              <a:spcBef>
                <a:spcPts val="0"/>
              </a:spcBef>
              <a:spcAft>
                <a:spcPts val="0"/>
              </a:spcAft>
              <a:buNone/>
            </a:pPr>
            <a:r>
              <a:rPr lang="ru-RU" dirty="0"/>
              <a:t> 5. Если возникла необходимость в проведении дополнительных работ и по этой причине в существенном превышении определенной приблизительно цены работы, подрядчик обязан своевременно предупредить об этом заказчика. Заказчик, не согласившийся на превышение указанной в договоре подряда цены работы, вправе отказаться от договора. В этом случае подрядчик может требовать от заказчика уплаты ему цены за выполненную часть работы.</a:t>
            </a:r>
          </a:p>
          <a:p>
            <a:pPr marL="0" indent="0" algn="just">
              <a:lnSpc>
                <a:spcPct val="120000"/>
              </a:lnSpc>
              <a:spcBef>
                <a:spcPts val="0"/>
              </a:spcBef>
              <a:spcAft>
                <a:spcPts val="0"/>
              </a:spcAft>
              <a:buNone/>
            </a:pPr>
            <a:r>
              <a:rPr lang="ru-RU" dirty="0"/>
              <a:t> Подрядчик, своевременно не предупредивший заказчика о необходимости превышения указанной в договоре цены работы, обязан выполнить договор, сохраняя право на оплату работы по цене, определенной в договоре</a:t>
            </a:r>
            <a:r>
              <a:rPr lang="ru-RU" dirty="0" smtClean="0"/>
              <a:t>.</a:t>
            </a:r>
            <a:endParaRPr lang="ru-RU" dirty="0"/>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7894282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Общие требования к договору подряда (цена)</a:t>
            </a:r>
            <a:endParaRPr lang="ru-RU" dirty="0"/>
          </a:p>
        </p:txBody>
      </p:sp>
      <p:sp>
        <p:nvSpPr>
          <p:cNvPr id="3" name="Объект 2"/>
          <p:cNvSpPr>
            <a:spLocks noGrp="1"/>
          </p:cNvSpPr>
          <p:nvPr>
            <p:ph idx="1"/>
          </p:nvPr>
        </p:nvSpPr>
        <p:spPr>
          <a:xfrm>
            <a:off x="0" y="1792936"/>
            <a:ext cx="11184468" cy="4191812"/>
          </a:xfrm>
        </p:spPr>
        <p:txBody>
          <a:bodyPr>
            <a:normAutofit/>
          </a:bodyPr>
          <a:lstStyle/>
          <a:p>
            <a:pPr marL="0" indent="0" algn="just">
              <a:lnSpc>
                <a:spcPct val="120000"/>
              </a:lnSpc>
              <a:spcBef>
                <a:spcPts val="0"/>
              </a:spcBef>
              <a:spcAft>
                <a:spcPts val="0"/>
              </a:spcAft>
              <a:buNone/>
            </a:pPr>
            <a:r>
              <a:rPr lang="ru-RU" dirty="0"/>
              <a:t> 6. Подрядчик не вправе требовать увеличения твердой цены, а заказчик ее уменьшения, в том числе в случае, когда в момент заключения договора подряда исключалась возможность предусмотреть полный объем подлежащих выполнению работ или необходимых для этого расходов.</a:t>
            </a:r>
          </a:p>
          <a:p>
            <a:pPr marL="0" indent="0" algn="just">
              <a:lnSpc>
                <a:spcPct val="120000"/>
              </a:lnSpc>
              <a:spcBef>
                <a:spcPts val="0"/>
              </a:spcBef>
              <a:spcAft>
                <a:spcPts val="0"/>
              </a:spcAft>
              <a:buNone/>
            </a:pPr>
            <a:r>
              <a:rPr lang="ru-RU" dirty="0"/>
              <a:t> При существенном возрастании стоимости материалов и оборудования, предоставленных подрядчиком, а также оказываемых ему третьими лицами услуг, которые нельзя было предусмотреть при заключении договора, подрядчик имеет право требовать увеличения установленной цены, а при отказе заказчика выполнить это требование - расторжения договора в соответствии со статьей 451 </a:t>
            </a:r>
            <a:r>
              <a:rPr lang="ru-RU" dirty="0" smtClean="0"/>
              <a:t>ГК РФ.</a:t>
            </a:r>
            <a:endParaRPr lang="ru-RU" dirty="0"/>
          </a:p>
          <a:p>
            <a:pPr marL="0" indent="0">
              <a:buNone/>
            </a:pPr>
            <a:endParaRPr lang="ru-RU" dirty="0"/>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7894282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dirty="0" smtClean="0"/>
              <a:t>Общие требования к договору подряда (порядок оплаты работы)</a:t>
            </a:r>
            <a:endParaRPr lang="ru-RU" dirty="0"/>
          </a:p>
        </p:txBody>
      </p:sp>
      <p:sp>
        <p:nvSpPr>
          <p:cNvPr id="3" name="Объект 2"/>
          <p:cNvSpPr>
            <a:spLocks noGrp="1"/>
          </p:cNvSpPr>
          <p:nvPr>
            <p:ph idx="1"/>
          </p:nvPr>
        </p:nvSpPr>
        <p:spPr/>
        <p:txBody>
          <a:bodyPr/>
          <a:lstStyle/>
          <a:p>
            <a:pPr marL="0" indent="0" algn="just">
              <a:buNone/>
            </a:pPr>
            <a:r>
              <a:rPr lang="ru-RU" dirty="0"/>
              <a:t>Статья 711. Порядок оплаты работы</a:t>
            </a:r>
          </a:p>
          <a:p>
            <a:pPr marL="0" indent="0" algn="just">
              <a:buNone/>
            </a:pPr>
            <a:r>
              <a:rPr lang="ru-RU" dirty="0"/>
              <a:t> 1. Если договором подряда не предусмотрена предварительная оплата выполненной работы или отдельных ее этапов, заказчик обязан уплатить подрядчику обусловленную цену после окончательной сдачи результатов работы при условии, что работа выполнена надлежащим образом и в согласованный срок, либо с согласия заказчика досрочно.</a:t>
            </a:r>
          </a:p>
          <a:p>
            <a:pPr marL="0" indent="0" algn="just">
              <a:buNone/>
            </a:pPr>
            <a:r>
              <a:rPr lang="ru-RU" dirty="0" smtClean="0"/>
              <a:t>2</a:t>
            </a:r>
            <a:r>
              <a:rPr lang="ru-RU" dirty="0"/>
              <a:t>. Подрядчик вправе требовать выплаты ему аванса либо задатка только в случаях и в размере, указанных в законе или договоре подряда.</a:t>
            </a:r>
          </a:p>
          <a:p>
            <a:endParaRPr lang="ru-RU" dirty="0"/>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8802705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Специальные требования к договору подряда на выполнение проектных работ (исходные данные и задание)</a:t>
            </a:r>
            <a:endParaRPr lang="ru-RU" dirty="0"/>
          </a:p>
        </p:txBody>
      </p:sp>
      <p:sp>
        <p:nvSpPr>
          <p:cNvPr id="3" name="Объект 2"/>
          <p:cNvSpPr>
            <a:spLocks noGrp="1"/>
          </p:cNvSpPr>
          <p:nvPr>
            <p:ph idx="1"/>
          </p:nvPr>
        </p:nvSpPr>
        <p:spPr/>
        <p:txBody>
          <a:bodyPr>
            <a:normAutofit/>
          </a:bodyPr>
          <a:lstStyle/>
          <a:p>
            <a:pPr marL="0" indent="0" algn="just">
              <a:buNone/>
            </a:pPr>
            <a:r>
              <a:rPr lang="ru-RU" dirty="0"/>
              <a:t>Статья 759. Исходные данные для выполнения проектных и изыскательских работ</a:t>
            </a:r>
          </a:p>
          <a:p>
            <a:pPr marL="0" indent="0" algn="just">
              <a:buNone/>
            </a:pPr>
            <a:r>
              <a:rPr lang="ru-RU" dirty="0" smtClean="0"/>
              <a:t>1. По </a:t>
            </a:r>
            <a:r>
              <a:rPr lang="ru-RU" dirty="0"/>
              <a:t>договору подряда на выполнение проектных и изыскательских работ заказчик обязан передать подрядчику задание на проектирование, а также иные исходные данные, необходимые для составления технической документации. Задание на выполнение проектных работ может быть по поручению заказчика подготовлено подрядчиком. В этом случае задание становится обязательным для сторон с момента его утверждения заказчиком</a:t>
            </a:r>
            <a:r>
              <a:rPr lang="ru-RU" dirty="0" smtClean="0"/>
              <a:t>.</a:t>
            </a:r>
          </a:p>
          <a:p>
            <a:pPr marL="0" indent="0" algn="just">
              <a:buNone/>
            </a:pPr>
            <a:r>
              <a:rPr lang="ru-RU" dirty="0" smtClean="0"/>
              <a:t>2</a:t>
            </a:r>
            <a:r>
              <a:rPr lang="ru-RU" dirty="0"/>
              <a:t>. Подрядчик обязан соблюдать требования, содержащиеся в задании и других исходных данных для выполнения проектных и изыскательских работ, и вправе отступить от них только с согласия заказчика.</a:t>
            </a:r>
          </a:p>
          <a:p>
            <a:endParaRPr lang="ru-RU" dirty="0"/>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10973372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Предмет договора подряда</a:t>
            </a:r>
            <a:endParaRPr lang="ru-RU" dirty="0"/>
          </a:p>
        </p:txBody>
      </p:sp>
      <p:sp>
        <p:nvSpPr>
          <p:cNvPr id="3" name="Объект 2"/>
          <p:cNvSpPr>
            <a:spLocks noGrp="1"/>
          </p:cNvSpPr>
          <p:nvPr>
            <p:ph idx="1"/>
          </p:nvPr>
        </p:nvSpPr>
        <p:spPr/>
        <p:txBody>
          <a:bodyPr>
            <a:normAutofit fontScale="85000" lnSpcReduction="20000"/>
          </a:bodyPr>
          <a:lstStyle/>
          <a:p>
            <a:pPr marL="0" indent="0" algn="just">
              <a:buNone/>
            </a:pPr>
            <a:r>
              <a:rPr lang="ru-RU" dirty="0" smtClean="0"/>
              <a:t>1. Виды работ по 624 Приказу Минрегиона в соответствии с полученным допуском;</a:t>
            </a:r>
          </a:p>
          <a:p>
            <a:pPr marL="0" indent="0" algn="just">
              <a:buNone/>
            </a:pPr>
            <a:r>
              <a:rPr lang="ru-RU" dirty="0" smtClean="0"/>
              <a:t>2. Техническое задание на проектирование, которое определяет:</a:t>
            </a:r>
          </a:p>
          <a:p>
            <a:pPr marL="0" indent="0" algn="just">
              <a:buNone/>
            </a:pPr>
            <a:r>
              <a:rPr lang="ru-RU" dirty="0" smtClean="0"/>
              <a:t>- стадийность проектирования (вид документации);</a:t>
            </a:r>
          </a:p>
          <a:p>
            <a:pPr marL="0" indent="0" algn="just">
              <a:buNone/>
            </a:pPr>
            <a:r>
              <a:rPr lang="ru-RU" dirty="0" smtClean="0"/>
              <a:t>- перечень видов работ;</a:t>
            </a:r>
          </a:p>
          <a:p>
            <a:pPr marL="0" indent="0" algn="just">
              <a:buNone/>
            </a:pPr>
            <a:r>
              <a:rPr lang="ru-RU" dirty="0" smtClean="0"/>
              <a:t>- перечень используемых исходных данных;</a:t>
            </a:r>
          </a:p>
          <a:p>
            <a:pPr marL="0" indent="0" algn="just">
              <a:buNone/>
            </a:pPr>
            <a:r>
              <a:rPr lang="ru-RU" dirty="0" smtClean="0"/>
              <a:t>- перечень нормативно-технических документов, которым должна соответствовать проектная документация;</a:t>
            </a:r>
          </a:p>
          <a:p>
            <a:pPr algn="just">
              <a:buFontTx/>
              <a:buChar char="-"/>
            </a:pPr>
            <a:r>
              <a:rPr lang="ru-RU" dirty="0"/>
              <a:t>с</a:t>
            </a:r>
            <a:r>
              <a:rPr lang="ru-RU" dirty="0" smtClean="0"/>
              <a:t>писок необходимых согласований;</a:t>
            </a:r>
          </a:p>
          <a:p>
            <a:pPr algn="just">
              <a:buFontTx/>
              <a:buChar char="-"/>
            </a:pPr>
            <a:r>
              <a:rPr lang="ru-RU" dirty="0" smtClean="0"/>
              <a:t>формат передаваемых в электронном виде данных (рекомендуется </a:t>
            </a:r>
            <a:r>
              <a:rPr lang="en-US" dirty="0" smtClean="0"/>
              <a:t>PDF</a:t>
            </a:r>
            <a:r>
              <a:rPr lang="ru-RU" dirty="0" smtClean="0"/>
              <a:t>)</a:t>
            </a:r>
            <a:r>
              <a:rPr lang="ru-RU" dirty="0"/>
              <a:t>;</a:t>
            </a:r>
            <a:endParaRPr lang="ru-RU" dirty="0" smtClean="0"/>
          </a:p>
          <a:p>
            <a:pPr algn="just">
              <a:buFontTx/>
              <a:buChar char="-"/>
            </a:pPr>
            <a:r>
              <a:rPr lang="ru-RU" dirty="0" smtClean="0"/>
              <a:t>иные данные.</a:t>
            </a:r>
          </a:p>
          <a:p>
            <a:pPr marL="0" indent="0" algn="just">
              <a:buNone/>
            </a:pPr>
            <a:r>
              <a:rPr lang="en-US" dirty="0" smtClean="0">
                <a:solidFill>
                  <a:srgbClr val="002060"/>
                </a:solidFill>
              </a:rPr>
              <a:t>N.B. </a:t>
            </a:r>
            <a:r>
              <a:rPr lang="ru-RU" dirty="0" smtClean="0">
                <a:solidFill>
                  <a:srgbClr val="002060"/>
                </a:solidFill>
              </a:rPr>
              <a:t>Каждый лист должен быть подписан сторонами</a:t>
            </a:r>
            <a:endParaRPr lang="ru-RU" dirty="0">
              <a:solidFill>
                <a:srgbClr val="002060"/>
              </a:solidFill>
            </a:endParaRPr>
          </a:p>
        </p:txBody>
      </p:sp>
      <p:sp>
        <p:nvSpPr>
          <p:cNvPr id="4" name="Нижний колонтитул 3"/>
          <p:cNvSpPr>
            <a:spLocks noGrp="1"/>
          </p:cNvSpPr>
          <p:nvPr>
            <p:ph type="ftr" sz="quarter" idx="11"/>
          </p:nvPr>
        </p:nvSpPr>
        <p:spPr/>
        <p:txBody>
          <a:bodyPr/>
          <a:lstStyle/>
          <a:p>
            <a:r>
              <a:rPr lang="ru-RU" smtClean="0"/>
              <a:t>Договор подряда на выполнение проектных работ: проблемы правоприменительной и судебной практик</a:t>
            </a:r>
            <a:endParaRPr lang="ru-RU"/>
          </a:p>
        </p:txBody>
      </p:sp>
    </p:spTree>
    <p:extLst>
      <p:ext uri="{BB962C8B-B14F-4D97-AF65-F5344CB8AC3E}">
        <p14:creationId xmlns:p14="http://schemas.microsoft.com/office/powerpoint/2010/main" val="36493316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лосы">
  <a:themeElements>
    <a:clrScheme name="Полосы">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Полосы">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Полосы">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TC103090430[[fn=Объединенный]]</Template>
  <TotalTime>91</TotalTime>
  <Words>1755</Words>
  <Application>Microsoft Office PowerPoint</Application>
  <PresentationFormat>Широкоэкранный</PresentationFormat>
  <Paragraphs>182</Paragraphs>
  <Slides>29</Slides>
  <Notes>2</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29</vt:i4>
      </vt:variant>
    </vt:vector>
  </HeadingPairs>
  <TitlesOfParts>
    <vt:vector size="33" baseType="lpstr">
      <vt:lpstr>Calibri</vt:lpstr>
      <vt:lpstr>Corbel</vt:lpstr>
      <vt:lpstr>Wingdings</vt:lpstr>
      <vt:lpstr>Полосы</vt:lpstr>
      <vt:lpstr>Семинар</vt:lpstr>
      <vt:lpstr>Понятие договора подряда на выполнение проектных и изыскательских работ </vt:lpstr>
      <vt:lpstr>Общие требования к договору подряда (сроки)</vt:lpstr>
      <vt:lpstr>Общие требования к договору подряда (цена)</vt:lpstr>
      <vt:lpstr>Общие требования к договору подряда (цена)</vt:lpstr>
      <vt:lpstr>Общие требования к договору подряда (цена)</vt:lpstr>
      <vt:lpstr>Общие требования к договору подряда (порядок оплаты работы)</vt:lpstr>
      <vt:lpstr>Специальные требования к договору подряда на выполнение проектных работ (исходные данные и задание)</vt:lpstr>
      <vt:lpstr>Предмет договора подряда</vt:lpstr>
      <vt:lpstr>Исходные данные для проектирования</vt:lpstr>
      <vt:lpstr>Стоимость проектных работ (смета)</vt:lpstr>
      <vt:lpstr>Стоимость дополнительных работ</vt:lpstr>
      <vt:lpstr>Сроки выполнения работ. Использование ст.716 гк рф</vt:lpstr>
      <vt:lpstr>Сроки выполнения работ. Использование ст.716 гк рф</vt:lpstr>
      <vt:lpstr>Права заказчика</vt:lpstr>
      <vt:lpstr>Права заказчика</vt:lpstr>
      <vt:lpstr>обязанности заказчика</vt:lpstr>
      <vt:lpstr>обязанности заказчика</vt:lpstr>
      <vt:lpstr>Ответственность заказчика</vt:lpstr>
      <vt:lpstr>Ответственность заказчика (пример расчета)</vt:lpstr>
      <vt:lpstr>Обязанности подрядчика</vt:lpstr>
      <vt:lpstr>Ответственность подрядчика</vt:lpstr>
      <vt:lpstr>Приемка выполненных работ</vt:lpstr>
      <vt:lpstr>Участие в государственных и муниципальных торгах</vt:lpstr>
      <vt:lpstr>Изменение объемов и стоимости работ по государственным и муниципальным контрактам</vt:lpstr>
      <vt:lpstr>Расторжение государственного или муниципального контракта</vt:lpstr>
      <vt:lpstr>Претензионный порядок разрешения споров</vt:lpstr>
      <vt:lpstr>Судебные споры с заказчиками и субподрядчиками</vt:lpstr>
      <vt:lpstr>Существенные моменты для проектных организаций-истцов и ответчиков</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Семинар</dc:title>
  <dc:creator>Rinpoche Nagual</dc:creator>
  <cp:lastModifiedBy>Rinpoche Nagual</cp:lastModifiedBy>
  <cp:revision>15</cp:revision>
  <dcterms:created xsi:type="dcterms:W3CDTF">2013-10-29T07:00:00Z</dcterms:created>
  <dcterms:modified xsi:type="dcterms:W3CDTF">2013-10-29T10:09:32Z</dcterms:modified>
</cp:coreProperties>
</file>